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34"/>
  </p:notesMasterIdLst>
  <p:sldIdLst>
    <p:sldId id="359" r:id="rId3"/>
    <p:sldId id="475" r:id="rId4"/>
    <p:sldId id="476" r:id="rId5"/>
    <p:sldId id="477" r:id="rId6"/>
    <p:sldId id="361" r:id="rId7"/>
    <p:sldId id="395" r:id="rId8"/>
    <p:sldId id="426" r:id="rId9"/>
    <p:sldId id="479" r:id="rId10"/>
    <p:sldId id="428" r:id="rId11"/>
    <p:sldId id="430" r:id="rId12"/>
    <p:sldId id="481" r:id="rId13"/>
    <p:sldId id="480" r:id="rId14"/>
    <p:sldId id="451" r:id="rId15"/>
    <p:sldId id="441" r:id="rId16"/>
    <p:sldId id="407" r:id="rId17"/>
    <p:sldId id="408" r:id="rId18"/>
    <p:sldId id="409" r:id="rId19"/>
    <p:sldId id="454" r:id="rId20"/>
    <p:sldId id="455" r:id="rId21"/>
    <p:sldId id="411" r:id="rId22"/>
    <p:sldId id="452" r:id="rId23"/>
    <p:sldId id="466" r:id="rId24"/>
    <p:sldId id="467" r:id="rId25"/>
    <p:sldId id="468" r:id="rId26"/>
    <p:sldId id="471" r:id="rId27"/>
    <p:sldId id="469" r:id="rId28"/>
    <p:sldId id="470" r:id="rId29"/>
    <p:sldId id="472" r:id="rId30"/>
    <p:sldId id="473" r:id="rId31"/>
    <p:sldId id="416" r:id="rId32"/>
    <p:sldId id="415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000000"/>
    <a:srgbClr val="C40D1E"/>
    <a:srgbClr val="FF6C00"/>
    <a:srgbClr val="1F90CC"/>
    <a:srgbClr val="9013FE"/>
    <a:srgbClr val="434343"/>
    <a:srgbClr val="C40E02"/>
    <a:srgbClr val="FFFFFF"/>
    <a:srgbClr val="49C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04" autoAdjust="0"/>
    <p:restoredTop sz="84321" autoAdjust="0"/>
  </p:normalViewPr>
  <p:slideViewPr>
    <p:cSldViewPr snapToGrid="0" snapToObjects="1">
      <p:cViewPr varScale="1">
        <p:scale>
          <a:sx n="110" d="100"/>
          <a:sy n="110" d="100"/>
        </p:scale>
        <p:origin x="12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14.10.2024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C3961-1900-1342-BF9B-82C3215CD3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7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124D4CAA-133B-B88A-74F8-407F69B249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945" y="1262740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2061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11075143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494F037-B453-E6C3-6931-1688CF9B9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2582402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3700"/>
              </a:lnSpc>
              <a:spcBef>
                <a:spcPts val="0"/>
              </a:spcBef>
              <a:buNone/>
              <a:defRPr sz="37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A837A2E9-5AA7-3D02-1A49-6988BEC5B8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10" y="4180427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361949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597FE0-CC24-D198-44F6-8B86AC8E52DB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D5CBC3-F82D-3CBE-40BC-802F674C616B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E74B8-E76E-1A0B-C1A8-60E6BE5351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196393" y="6393866"/>
            <a:ext cx="761531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Patrick Damme | FG DAMS | LDE </a:t>
            </a:r>
            <a:r>
              <a:rPr lang="en-US" sz="1400" b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WiSe</a:t>
            </a: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2024/25 – Project Kick-off Meeting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F44FBF-6529-4A53-F1BA-D10222FCFDB0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32AE6E-5DB2-25F8-161D-6A04BD40CA8C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7F1DB4-F8F6-5B0E-9657-BBA11B1CD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EDE8D1-082D-9900-BD99-D84E6B3FBCD0}"/>
              </a:ext>
            </a:extLst>
          </p:cNvPr>
          <p:cNvSpPr/>
          <p:nvPr userDrawn="1"/>
        </p:nvSpPr>
        <p:spPr>
          <a:xfrm>
            <a:off x="559027" y="6393872"/>
            <a:ext cx="391886" cy="217302"/>
          </a:xfrm>
          <a:prstGeom prst="roundRect">
            <a:avLst>
              <a:gd name="adj" fmla="val 294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675EF3AE-78B3-9641-A88A-C3B5FFA9245E}" type="slidenum">
              <a:rPr lang="de-DE" sz="1400" b="1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pPr algn="ctr"/>
              <a:t>‹Nr.›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7" r:id="rId2"/>
    <p:sldLayoutId id="214748371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systemds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daphne-eu/daph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apache/system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g"/><Relationship Id="rId18" Type="http://schemas.openxmlformats.org/officeDocument/2006/relationships/image" Target="../media/image44.emf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emf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31.png"/><Relationship Id="rId12" Type="http://schemas.openxmlformats.org/officeDocument/2006/relationships/image" Target="../media/image57.png"/><Relationship Id="rId2" Type="http://schemas.openxmlformats.org/officeDocument/2006/relationships/hyperlink" Target="https://github.com/apache/systemd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jpeg"/><Relationship Id="rId9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u-berlin.zoom.us/j/67376691490?pwd=NmlvWTM5VUVWRjU0UGI2bXhBVkxzQT0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18" Type="http://schemas.openxmlformats.org/officeDocument/2006/relationships/image" Target="../media/image71.jpeg"/><Relationship Id="rId3" Type="http://schemas.openxmlformats.org/officeDocument/2006/relationships/image" Target="../media/image13.pn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17" Type="http://schemas.openxmlformats.org/officeDocument/2006/relationships/image" Target="../media/image70.jpeg"/><Relationship Id="rId2" Type="http://schemas.openxmlformats.org/officeDocument/2006/relationships/hyperlink" Target="https://github.com/daphne-eu/daphne" TargetMode="External"/><Relationship Id="rId16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5" Type="http://schemas.openxmlformats.org/officeDocument/2006/relationships/image" Target="../media/image68.jpeg"/><Relationship Id="rId10" Type="http://schemas.openxmlformats.org/officeDocument/2006/relationships/image" Target="../media/image63.jpeg"/><Relationship Id="rId19" Type="http://schemas.openxmlformats.org/officeDocument/2006/relationships/image" Target="../media/image72.png"/><Relationship Id="rId4" Type="http://schemas.openxmlformats.org/officeDocument/2006/relationships/image" Target="../media/image14.svg"/><Relationship Id="rId9" Type="http://schemas.openxmlformats.org/officeDocument/2006/relationships/image" Target="../media/image62.jpeg"/><Relationship Id="rId1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image" Target="../media/image54.jp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7.png"/><Relationship Id="rId3" Type="http://schemas.openxmlformats.org/officeDocument/2006/relationships/image" Target="../media/image9.svg"/><Relationship Id="rId7" Type="http://schemas.openxmlformats.org/officeDocument/2006/relationships/image" Target="../media/image2.png"/><Relationship Id="rId12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pdamme.github.io/teaching/2024-25_winter/lde/ProjectTopics.pdf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amme.github.io/teaching/2024-25_winter/lde/lde_winter2024-25.html" TargetMode="External"/><Relationship Id="rId2" Type="http://schemas.openxmlformats.org/officeDocument/2006/relationships/hyperlink" Target="mailto:patrick.damme@tu-berlin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sis.tu-berlin.de/course/view.php?id=39897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1E010B-877E-604A-96C7-32EFC5B57054}"/>
              </a:ext>
            </a:extLst>
          </p:cNvPr>
          <p:cNvSpPr txBox="1"/>
          <p:nvPr/>
        </p:nvSpPr>
        <p:spPr>
          <a:xfrm>
            <a:off x="550801" y="3050935"/>
            <a:ext cx="11523011" cy="1162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Project Large-scale Data Engineering (LDE)</a:t>
            </a:r>
          </a:p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Project Kick-off Meeting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FB4931-3EF5-3045-BA3B-F8959781C0D1}"/>
              </a:ext>
            </a:extLst>
          </p:cNvPr>
          <p:cNvSpPr txBox="1"/>
          <p:nvPr/>
        </p:nvSpPr>
        <p:spPr>
          <a:xfrm>
            <a:off x="550801" y="4575355"/>
            <a:ext cx="832807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b="1" dirty="0">
                <a:solidFill>
                  <a:schemeClr val="bg1"/>
                </a:solidFill>
                <a:cs typeface="Arial" panose="020B0604020202020204" pitchFamily="34" charset="0"/>
              </a:rPr>
              <a:t>Dr.-Ing. Patrick Damme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cs typeface="Arial" panose="020B0604020202020204" pitchFamily="34" charset="0"/>
              </a:rPr>
              <a:t>Technische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Universität Berlin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Berlin Institute for the Foundations of Learning and Data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Big Data Engineering (DAMS Lab)</a:t>
            </a:r>
            <a:endParaRPr lang="de-DE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5F3-C7B7-3F09-E67B-2CB951E0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6321314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920D0-3EF7-66BD-9DA1-37967723809B}"/>
              </a:ext>
            </a:extLst>
          </p:cNvPr>
          <p:cNvSpPr txBox="1"/>
          <p:nvPr/>
        </p:nvSpPr>
        <p:spPr>
          <a:xfrm>
            <a:off x="1518108" y="6275437"/>
            <a:ext cx="32640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Oct 13,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5338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D32EE4-0411-2306-E0EC-834453B1D5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Individual/Team Project Work</a:t>
            </a:r>
          </a:p>
          <a:p>
            <a:pPr lvl="1"/>
            <a:r>
              <a:rPr lang="en-US" dirty="0"/>
              <a:t>Teams of up to 3 students </a:t>
            </a:r>
            <a:r>
              <a:rPr lang="en-US" b="1" dirty="0">
                <a:solidFill>
                  <a:srgbClr val="7889FB"/>
                </a:solidFill>
              </a:rPr>
              <a:t>strongly encouraged</a:t>
            </a:r>
          </a:p>
          <a:p>
            <a:r>
              <a:rPr lang="en-US" dirty="0"/>
              <a:t>Design/Implementation/Tests/Documentation</a:t>
            </a:r>
          </a:p>
          <a:p>
            <a:pPr lvl="1"/>
            <a:r>
              <a:rPr lang="en-US" dirty="0"/>
              <a:t>Get familiar with the given task/problem</a:t>
            </a:r>
          </a:p>
          <a:p>
            <a:pPr lvl="1"/>
            <a:r>
              <a:rPr lang="en-US" dirty="0"/>
              <a:t>Develop an initial design for discussion</a:t>
            </a:r>
          </a:p>
          <a:p>
            <a:pPr lvl="1"/>
            <a:r>
              <a:rPr lang="en-US" dirty="0"/>
              <a:t>Implement your design, plus tests and docs</a:t>
            </a:r>
          </a:p>
          <a:p>
            <a:pPr lvl="1"/>
            <a:r>
              <a:rPr lang="en-US" dirty="0"/>
              <a:t>Conduct experiments and analyze/visualize results</a:t>
            </a:r>
          </a:p>
          <a:p>
            <a:r>
              <a:rPr lang="en-US" dirty="0"/>
              <a:t>Final Presentations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Summarize the problem and your solution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(design, implementation, experimental results)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1 student: </a:t>
            </a:r>
            <a:r>
              <a:rPr lang="en-US" b="1" dirty="0">
                <a:solidFill>
                  <a:schemeClr val="accent1"/>
                </a:solidFill>
              </a:rPr>
              <a:t>10 min talk + 5 min discussion = 15 min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2 students: </a:t>
            </a:r>
            <a:r>
              <a:rPr lang="en-US" b="1" dirty="0">
                <a:solidFill>
                  <a:schemeClr val="accent1"/>
                </a:solidFill>
              </a:rPr>
              <a:t>13 min + 7 min = 20 min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3 students: </a:t>
            </a:r>
            <a:r>
              <a:rPr lang="en-US" b="1" dirty="0">
                <a:solidFill>
                  <a:schemeClr val="accent1"/>
                </a:solidFill>
              </a:rPr>
              <a:t>16 min + 9 min = 25 min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Audience: engage in the discussion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AB63AE-D485-5A50-C6C9-CC8373314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Project Deliverables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AEAA26-8ED3-C0AC-0D3D-7A52A4CE8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#41086 (seminar + project)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Graded portfolio exam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25 pts: summary paper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15 pts: presentation</a:t>
            </a:r>
          </a:p>
          <a:p>
            <a:pPr lvl="2"/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50 pts: design/</a:t>
            </a:r>
            <a:r>
              <a:rPr lang="en-US" sz="1800" kern="150" dirty="0" err="1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impl</a:t>
            </a:r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/tests/doc</a:t>
            </a:r>
          </a:p>
          <a:p>
            <a:pPr lvl="2"/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10 pts: presentation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#41183 (project-only)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Graded portfolio exam</a:t>
            </a:r>
          </a:p>
          <a:p>
            <a:pPr lvl="2"/>
            <a:r>
              <a:rPr lang="en-US" dirty="0"/>
              <a:t>85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implementation/tests/documentation</a:t>
            </a:r>
          </a:p>
          <a:p>
            <a:pPr lvl="2"/>
            <a:r>
              <a:rPr lang="en-US" dirty="0"/>
              <a:t>15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presentation</a:t>
            </a:r>
          </a:p>
          <a:p>
            <a:r>
              <a:rPr lang="en-US" dirty="0">
                <a:solidFill>
                  <a:schemeClr val="accent1"/>
                </a:solidFill>
              </a:rPr>
              <a:t>Academic Honesty / No Plagiarism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b="0" dirty="0"/>
              <a:t>(incl LLMs like ChatGPT)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B891D87-8AA2-0E85-91C5-CAB7150746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Introduced in </a:t>
            </a:r>
            <a:r>
              <a:rPr lang="en-US" dirty="0">
                <a:solidFill>
                  <a:srgbClr val="7889FB"/>
                </a:solidFill>
              </a:rPr>
              <a:t>Response to Students’ Feedback </a:t>
            </a:r>
            <a:r>
              <a:rPr lang="en-US" dirty="0"/>
              <a:t>(Course Evaluation)</a:t>
            </a:r>
          </a:p>
          <a:p>
            <a:r>
              <a:rPr lang="en-US" dirty="0"/>
              <a:t>Expectations</a:t>
            </a:r>
          </a:p>
          <a:p>
            <a:pPr lvl="1"/>
            <a:r>
              <a:rPr lang="en-US" dirty="0"/>
              <a:t>Slide presentation of 5-10 min per individual/team</a:t>
            </a:r>
          </a:p>
          <a:p>
            <a:pPr lvl="1"/>
            <a:r>
              <a:rPr lang="en-US" dirty="0"/>
              <a:t>Briefly </a:t>
            </a:r>
            <a:r>
              <a:rPr lang="en-US" b="1" dirty="0">
                <a:solidFill>
                  <a:srgbClr val="7889FB"/>
                </a:solidFill>
              </a:rPr>
              <a:t>motivate the problem </a:t>
            </a:r>
            <a:r>
              <a:rPr lang="en-US" dirty="0"/>
              <a:t>you work on</a:t>
            </a:r>
          </a:p>
          <a:p>
            <a:pPr lvl="1"/>
            <a:r>
              <a:rPr lang="en-US" dirty="0"/>
              <a:t>Explain </a:t>
            </a:r>
            <a:r>
              <a:rPr lang="en-US" b="1" dirty="0">
                <a:solidFill>
                  <a:srgbClr val="7889FB"/>
                </a:solidFill>
              </a:rPr>
              <a:t>how you plan to solve it </a:t>
            </a:r>
            <a:r>
              <a:rPr lang="en-US" dirty="0"/>
              <a:t>(conceptually and technically)</a:t>
            </a:r>
          </a:p>
          <a:p>
            <a:pPr lvl="1"/>
            <a:r>
              <a:rPr lang="en-US" dirty="0"/>
              <a:t>Outline </a:t>
            </a:r>
            <a:r>
              <a:rPr lang="en-US" b="1" dirty="0">
                <a:solidFill>
                  <a:srgbClr val="7889FB"/>
                </a:solidFill>
              </a:rPr>
              <a:t>your planned experiments</a:t>
            </a:r>
          </a:p>
          <a:p>
            <a:pPr lvl="1"/>
            <a:r>
              <a:rPr lang="en-US" dirty="0"/>
              <a:t>Should be the result of </a:t>
            </a:r>
            <a:r>
              <a:rPr lang="en-US" b="1" dirty="0">
                <a:solidFill>
                  <a:schemeClr val="accent1"/>
                </a:solidFill>
              </a:rPr>
              <a:t>prior discussions with your project mentor</a:t>
            </a:r>
          </a:p>
          <a:p>
            <a:r>
              <a:rPr lang="en-US" dirty="0"/>
              <a:t>Benefits for You</a:t>
            </a:r>
          </a:p>
          <a:p>
            <a:pPr lvl="1"/>
            <a:r>
              <a:rPr lang="en-US" dirty="0"/>
              <a:t>Become aware of the </a:t>
            </a:r>
            <a:r>
              <a:rPr lang="en-US" b="1" dirty="0">
                <a:solidFill>
                  <a:srgbClr val="7889FB"/>
                </a:solidFill>
              </a:rPr>
              <a:t>complexity of your project </a:t>
            </a:r>
            <a:r>
              <a:rPr lang="en-US" dirty="0"/>
              <a:t>early on for </a:t>
            </a:r>
            <a:r>
              <a:rPr lang="en-US" b="1" dirty="0">
                <a:solidFill>
                  <a:srgbClr val="7889FB"/>
                </a:solidFill>
              </a:rPr>
              <a:t>improved time management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Get feedback </a:t>
            </a:r>
            <a:r>
              <a:rPr lang="en-US" dirty="0"/>
              <a:t>by project mentors and other students for improving the </a:t>
            </a:r>
            <a:r>
              <a:rPr lang="en-US" b="1" dirty="0">
                <a:solidFill>
                  <a:srgbClr val="7889FB"/>
                </a:solidFill>
              </a:rPr>
              <a:t>quality of your solution</a:t>
            </a:r>
            <a:endParaRPr lang="en-US" dirty="0">
              <a:solidFill>
                <a:srgbClr val="7889FB"/>
              </a:solidFill>
            </a:endParaRPr>
          </a:p>
          <a:p>
            <a:r>
              <a:rPr lang="en-US" dirty="0"/>
              <a:t>Prerequisite for the Portfolio Exam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Ungraded</a:t>
            </a:r>
            <a:r>
              <a:rPr lang="en-US" dirty="0"/>
              <a:t> to create a context where you can make mistakes and learn from them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8CBAF3-0AB7-F71E-D877-D3C2CB1C02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Intermediate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5383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D0E8EC-CFDE-DBAB-A53B-4B06F8ACF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Portfolio exam registration: </a:t>
            </a:r>
            <a:r>
              <a:rPr lang="en-US" dirty="0">
                <a:solidFill>
                  <a:srgbClr val="C00000"/>
                </a:solidFill>
              </a:rPr>
              <a:t>Nov 04 – Dez 02</a:t>
            </a:r>
          </a:p>
          <a:p>
            <a:pPr lvl="1"/>
            <a:r>
              <a:rPr lang="en-US" dirty="0"/>
              <a:t>Binding registration in Moses/MTS</a:t>
            </a:r>
          </a:p>
          <a:p>
            <a:pPr lvl="1"/>
            <a:r>
              <a:rPr lang="en-US" dirty="0"/>
              <a:t>Including selection of seminar presentation date</a:t>
            </a:r>
            <a:br>
              <a:rPr lang="en-US" dirty="0"/>
            </a:br>
            <a:r>
              <a:rPr lang="en-US" dirty="0"/>
              <a:t>(first-come-first-serve)</a:t>
            </a:r>
          </a:p>
          <a:p>
            <a:r>
              <a:rPr lang="en-US" dirty="0"/>
              <a:t>Portfolio exam de-registration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Until 3 days before the first graded exam part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Jan 10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14</a:t>
            </a:r>
          </a:p>
          <a:p>
            <a:pPr lvl="2"/>
            <a:r>
              <a:rPr lang="en-US" dirty="0"/>
              <a:t>De-register yourself in Moses/MTS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With sufficient reason: Until the day of the exam</a:t>
            </a:r>
          </a:p>
          <a:p>
            <a:pPr lvl="2"/>
            <a:r>
              <a:rPr lang="en-US" dirty="0"/>
              <a:t>In case of sickness etc.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Jan 12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16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FA5508-2A25-2CB7-94AF-01EF9F88E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Portfolio Exam Registration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773C32-4820-B02B-CB34-3C88398CA4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Missing deadlines/exam </a:t>
            </a:r>
            <a:r>
              <a:rPr lang="en-US" b="1" dirty="0"/>
              <a:t>without de-registration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Zero points in the respective exam part (!)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 us early in case of problems</a:t>
            </a:r>
          </a:p>
          <a:p>
            <a:endParaRPr lang="en-US" dirty="0"/>
          </a:p>
          <a:p>
            <a:r>
              <a:rPr lang="en-US" dirty="0"/>
              <a:t>If you don’t want to take LDE anymore</a:t>
            </a:r>
          </a:p>
          <a:p>
            <a:pPr lvl="1"/>
            <a:r>
              <a:rPr lang="en-US" dirty="0"/>
              <a:t>Let me know asap to give students in the queue</a:t>
            </a:r>
            <a:br>
              <a:rPr lang="en-US" dirty="0"/>
            </a:br>
            <a:r>
              <a:rPr lang="en-US" dirty="0"/>
              <a:t>a chance to fill in</a:t>
            </a:r>
          </a:p>
          <a:p>
            <a:pPr lvl="1"/>
            <a:endParaRPr lang="en-US" b="1" dirty="0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4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4CFB25-12E6-042F-B92A-BEAD5AD2FC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Unique Characteristics</a:t>
            </a:r>
          </a:p>
          <a:p>
            <a:pPr lvl="1"/>
            <a:r>
              <a:rPr lang="en-US" dirty="0"/>
              <a:t>Each team/individual gets a different topic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Topics are real open issues in existing systems</a:t>
            </a:r>
          </a:p>
          <a:p>
            <a:pPr lvl="1"/>
            <a:r>
              <a:rPr lang="en-US" dirty="0"/>
              <a:t>Meaningful contributions to open-source systems</a:t>
            </a:r>
          </a:p>
          <a:p>
            <a:pPr lvl="1"/>
            <a:r>
              <a:rPr lang="en-US" dirty="0"/>
              <a:t>Your work will be used by others (impact)</a:t>
            </a:r>
          </a:p>
          <a:p>
            <a:pPr lvl="1"/>
            <a:r>
              <a:rPr lang="en-US" dirty="0"/>
              <a:t>You earn 9 ECTS (~270 h of work)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~6.75 weeks of full-time work</a:t>
            </a:r>
          </a:p>
          <a:p>
            <a:r>
              <a:rPr lang="en-US" dirty="0"/>
              <a:t>Practice Open-source Processes</a:t>
            </a:r>
          </a:p>
          <a:p>
            <a:pPr lvl="1"/>
            <a:r>
              <a:rPr lang="en-US" dirty="0"/>
              <a:t>Breakdown into subtasks</a:t>
            </a:r>
          </a:p>
          <a:p>
            <a:pPr lvl="1"/>
            <a:r>
              <a:rPr lang="en-US" dirty="0"/>
              <a:t>Code/tests/docs</a:t>
            </a:r>
          </a:p>
          <a:p>
            <a:pPr lvl="1"/>
            <a:r>
              <a:rPr lang="en-US" dirty="0"/>
              <a:t>Pull requests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en-US" dirty="0"/>
              <a:t>Incorporate feedback to improve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070AE-41BC-CCE8-E127-957B7F0F08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LDE Project Characteristics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F4016A-953D-E31A-E72C-43D20D95CD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Remarks on Topic Descriptions</a:t>
            </a:r>
          </a:p>
          <a:p>
            <a:pPr lvl="1"/>
            <a:r>
              <a:rPr lang="en-US" dirty="0"/>
              <a:t>Lots of open topics to work on in the two systems we develop in our group</a:t>
            </a:r>
          </a:p>
          <a:p>
            <a:pPr lvl="1"/>
            <a:r>
              <a:rPr lang="en-US" dirty="0"/>
              <a:t>Initial topic descriptions of varying level of detail</a:t>
            </a:r>
          </a:p>
          <a:p>
            <a:pPr lvl="1"/>
            <a:r>
              <a:rPr lang="en-US" dirty="0"/>
              <a:t>If there is interest in a specific topic, we will provide more detailed descriptions with </a:t>
            </a:r>
            <a:r>
              <a:rPr lang="en-US"/>
              <a:t>some pointers</a:t>
            </a:r>
            <a:br>
              <a:rPr lang="en-US"/>
            </a:br>
            <a:r>
              <a:rPr lang="en-US"/>
              <a:t>(please approach project mentors directly)</a:t>
            </a:r>
            <a:endParaRPr lang="en-US" dirty="0"/>
          </a:p>
          <a:p>
            <a:pPr lvl="1"/>
            <a:r>
              <a:rPr lang="en-US" dirty="0"/>
              <a:t>Open to alternative topic proposals</a:t>
            </a:r>
          </a:p>
        </p:txBody>
      </p:sp>
    </p:spTree>
    <p:extLst>
      <p:ext uri="{BB962C8B-B14F-4D97-AF65-F5344CB8AC3E}">
        <p14:creationId xmlns:p14="http://schemas.microsoft.com/office/powerpoint/2010/main" val="361458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0C8544-3FA1-1678-5EDB-71DE8679A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LDE Projects in the Context of Two Open-source 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74D3F8-752C-B7FE-A121-856656994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3347938"/>
            <a:ext cx="5545201" cy="2427709"/>
          </a:xfrm>
        </p:spPr>
        <p:txBody>
          <a:bodyPr/>
          <a:lstStyle/>
          <a:p>
            <a:r>
              <a:rPr lang="en-US" dirty="0"/>
              <a:t>DAPHNE EU-project</a:t>
            </a:r>
            <a:br>
              <a:rPr lang="en-US" dirty="0"/>
            </a:br>
            <a:r>
              <a:rPr lang="en-US" dirty="0">
                <a:hlinkClick r:id="rId2"/>
              </a:rPr>
              <a:t>https://github.com/daphne-eu/daphne</a:t>
            </a:r>
            <a:endParaRPr lang="en-US" dirty="0"/>
          </a:p>
          <a:p>
            <a:pPr lvl="1"/>
            <a:r>
              <a:rPr lang="en-US" dirty="0"/>
              <a:t>Focus on integrated data analysis pipelines</a:t>
            </a:r>
          </a:p>
          <a:p>
            <a:pPr lvl="1"/>
            <a:r>
              <a:rPr lang="en-US" dirty="0"/>
              <a:t>Project implementation in C++ and Python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F5F702-CF84-CE24-40CD-5EB90D95147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4945" y="3341715"/>
            <a:ext cx="5545201" cy="2427709"/>
          </a:xfrm>
        </p:spPr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br>
              <a:rPr lang="en-US" dirty="0"/>
            </a:br>
            <a:r>
              <a:rPr lang="en-US" dirty="0">
                <a:hlinkClick r:id="rId3"/>
              </a:rPr>
              <a:t>https://github.com/apache/systemds</a:t>
            </a:r>
            <a:endParaRPr lang="en-US" dirty="0"/>
          </a:p>
          <a:p>
            <a:pPr lvl="1"/>
            <a:r>
              <a:rPr lang="en-US" dirty="0"/>
              <a:t>Focus on the end-to-end data science lifecycle</a:t>
            </a:r>
          </a:p>
          <a:p>
            <a:pPr lvl="1"/>
            <a:r>
              <a:rPr lang="en-US" dirty="0"/>
              <a:t>Project implementation in Java, Python, and DML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BF111C-7C2C-5AB2-3E2D-EC841C17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06" y="2075600"/>
            <a:ext cx="3384170" cy="78284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18A3024-ADAC-0B80-1B5E-1784EA6EE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764" y="2143172"/>
            <a:ext cx="2381250" cy="6477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4A0C14C-3D3D-2F1F-5A31-4139F04DB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931" y="2064419"/>
            <a:ext cx="1980908" cy="80520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2B53F8-0C44-9D44-1BA9-AF638DB1E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954" y="2200928"/>
            <a:ext cx="798282" cy="5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F2A13-8B68-0714-1590-B4257892DE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2582402"/>
            <a:ext cx="8724767" cy="717437"/>
          </a:xfrm>
        </p:spPr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: A Declarative ML System for the End-to-End Data Science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6DCEE-6D4D-473E-1689-1791BD2F3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https://github.com/apache/systemds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EC4043-87E5-D4EB-2FDC-E5B27788B85D}"/>
              </a:ext>
            </a:extLst>
          </p:cNvPr>
          <p:cNvGrpSpPr/>
          <p:nvPr/>
        </p:nvGrpSpPr>
        <p:grpSpPr>
          <a:xfrm>
            <a:off x="551510" y="5084942"/>
            <a:ext cx="2371390" cy="617038"/>
            <a:chOff x="1548914" y="5246611"/>
            <a:chExt cx="2371390" cy="6170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FB48C2-2E12-5A7A-CBCB-32BBD43FB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2" r="73979" b="17312"/>
            <a:stretch/>
          </p:blipFill>
          <p:spPr>
            <a:xfrm>
              <a:off x="3385742" y="5279896"/>
              <a:ext cx="534562" cy="5111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660E76-A5A5-6021-5191-3BE973294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914" y="5246611"/>
              <a:ext cx="1517988" cy="617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987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B52B4-CC76-E00F-1C0C-8BED0B9A4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Existing ML Systems</a:t>
            </a:r>
            <a:endParaRPr lang="en-US" b="0" dirty="0"/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Numerical computing</a:t>
            </a:r>
            <a:r>
              <a:rPr lang="en-US" dirty="0"/>
              <a:t> frameworks</a:t>
            </a: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ML Algorithm libraries</a:t>
            </a:r>
            <a:r>
              <a:rPr lang="en-US" dirty="0"/>
              <a:t> (local, large-scale)</a:t>
            </a:r>
          </a:p>
          <a:p>
            <a:pPr lvl="1"/>
            <a:r>
              <a:rPr lang="en-US" b="1" dirty="0"/>
              <a:t>#3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Linear algebra ML systems </a:t>
            </a:r>
            <a:r>
              <a:rPr lang="en-US" dirty="0">
                <a:solidFill>
                  <a:schemeClr val="tx1"/>
                </a:solidFill>
              </a:rPr>
              <a:t>(large-scale)</a:t>
            </a:r>
          </a:p>
          <a:p>
            <a:pPr lvl="1"/>
            <a:r>
              <a:rPr lang="en-US" b="1" dirty="0"/>
              <a:t>#4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Deep neural network</a:t>
            </a:r>
            <a:r>
              <a:rPr lang="en-US" dirty="0"/>
              <a:t> (DNN) frameworks</a:t>
            </a:r>
          </a:p>
          <a:p>
            <a:pPr lvl="1"/>
            <a:r>
              <a:rPr lang="en-US" b="1" dirty="0"/>
              <a:t>#5 </a:t>
            </a:r>
            <a:r>
              <a:rPr lang="en-US" b="1" dirty="0">
                <a:solidFill>
                  <a:srgbClr val="7889FB"/>
                </a:solidFill>
              </a:rPr>
              <a:t>Model management, and deployment</a:t>
            </a:r>
            <a:endParaRPr lang="en-US" sz="700" dirty="0"/>
          </a:p>
          <a:p>
            <a:r>
              <a:rPr lang="en-US" dirty="0"/>
              <a:t>Exploratory Data-Science Lifecycle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Open-ended problems </a:t>
            </a:r>
            <a:r>
              <a:rPr lang="en-US" dirty="0"/>
              <a:t>w/ underspecified objectives</a:t>
            </a:r>
          </a:p>
          <a:p>
            <a:pPr lvl="1"/>
            <a:r>
              <a:rPr lang="en-US" dirty="0"/>
              <a:t>Hypotheses, data integration, run analytics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Unknown value </a:t>
            </a:r>
            <a:r>
              <a:rPr lang="en-US" dirty="0">
                <a:sym typeface="Wingdings" panose="05000000000000000000" pitchFamily="2" charset="2"/>
              </a:rPr>
              <a:t> lack of system infrastructure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Redundancy of manual efforts and computation</a:t>
            </a:r>
            <a:endParaRPr lang="en-US" sz="700" dirty="0"/>
          </a:p>
          <a:p>
            <a:r>
              <a:rPr lang="en-US" dirty="0"/>
              <a:t>Data Preparation Problem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80% Argument:</a:t>
            </a:r>
            <a:r>
              <a:rPr lang="en-US" dirty="0"/>
              <a:t> 80-90% time for finding, integrating, cleaning data</a:t>
            </a:r>
          </a:p>
          <a:p>
            <a:pPr lvl="1"/>
            <a:r>
              <a:rPr lang="en-US" dirty="0"/>
              <a:t>Diversity of tools </a:t>
            </a:r>
            <a:r>
              <a:rPr lang="en-US" dirty="0">
                <a:sym typeface="Wingdings" panose="05000000000000000000" pitchFamily="2" charset="2"/>
              </a:rPr>
              <a:t> boundary crossing, lack of optimization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4DB09-EF53-5C15-761B-B4AC33B70A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CDBA7-FE39-DC5A-E96E-1A6B551C8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545" y="1525357"/>
            <a:ext cx="741075" cy="385587"/>
          </a:xfrm>
          <a:prstGeom prst="rect">
            <a:avLst/>
          </a:prstGeom>
        </p:spPr>
      </p:pic>
      <p:pic>
        <p:nvPicPr>
          <p:cNvPr id="3" name="Graphic 87">
            <a:extLst>
              <a:ext uri="{FF2B5EF4-FFF2-40B4-BE49-F238E27FC236}">
                <a16:creationId xmlns:a16="http://schemas.microsoft.com/office/drawing/2014/main" id="{EED3F196-5317-1543-2023-28AE3751B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441" y="2018732"/>
            <a:ext cx="1043527" cy="251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DB3C9-D3A8-B3B1-1BF9-40E2F3C3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286" y="1963584"/>
            <a:ext cx="1087676" cy="316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09A6E-8B3E-9B86-F0B7-4C9C0F268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28" y="2305746"/>
            <a:ext cx="659373" cy="561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38BD0-8D3E-7BD4-E9E8-7063DD433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56" y="2347022"/>
            <a:ext cx="1027585" cy="213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D72F8-0DB6-EB67-62FD-12654F32F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55" y="1140611"/>
            <a:ext cx="919781" cy="365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06812-D5F8-FFCD-B2F2-D3D05A7862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65" y="1308674"/>
            <a:ext cx="491759" cy="381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BFB8F2-049F-26F4-E198-11B7975454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39" y="1607069"/>
            <a:ext cx="447590" cy="335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9F918B-C990-9B77-8A17-E158CB5E6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05" y="1622384"/>
            <a:ext cx="771734" cy="279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D64658-9553-E588-F69D-D27B67AEF9D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8570043" y="1118455"/>
            <a:ext cx="548869" cy="395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4F39A3-2598-00D7-C198-A0CF51C009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923" y="2363862"/>
            <a:ext cx="765094" cy="262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828487-BEF2-EDB9-4FBC-88A5AFB04E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77" y="2690463"/>
            <a:ext cx="737545" cy="213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2EE4D-E287-1471-9A81-7E9A2A2A80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6101" y="2768253"/>
            <a:ext cx="620898" cy="254150"/>
          </a:xfrm>
          <a:prstGeom prst="rect">
            <a:avLst/>
          </a:prstGeom>
        </p:spPr>
      </p:pic>
      <p:pic>
        <p:nvPicPr>
          <p:cNvPr id="17" name="Picture 2" descr="Bildergebnis für dask">
            <a:extLst>
              <a:ext uri="{FF2B5EF4-FFF2-40B4-BE49-F238E27FC236}">
                <a16:creationId xmlns:a16="http://schemas.microsoft.com/office/drawing/2014/main" id="{2DA24675-9EA4-23D4-D009-458BE333C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7764576" y="926811"/>
            <a:ext cx="726229" cy="2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D06197-B0EF-2704-35A0-C18AC8984E87}"/>
              </a:ext>
            </a:extLst>
          </p:cNvPr>
          <p:cNvSpPr txBox="1"/>
          <p:nvPr/>
        </p:nvSpPr>
        <p:spPr>
          <a:xfrm>
            <a:off x="7246421" y="3407951"/>
            <a:ext cx="230072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“Take these datasets and show value or competitive advantage”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E7E2C7-2B6C-40E5-E5FB-115A8BE4CC48}"/>
              </a:ext>
            </a:extLst>
          </p:cNvPr>
          <p:cNvGrpSpPr/>
          <p:nvPr/>
        </p:nvGrpSpPr>
        <p:grpSpPr>
          <a:xfrm>
            <a:off x="9747150" y="4428287"/>
            <a:ext cx="2010190" cy="1177430"/>
            <a:chOff x="7035487" y="2877160"/>
            <a:chExt cx="2010190" cy="11774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9376ED-19B9-9174-2968-46652125F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425399" y="3283416"/>
              <a:ext cx="497489" cy="640080"/>
            </a:xfrm>
            <a:prstGeom prst="rect">
              <a:avLst/>
            </a:prstGeom>
            <a:ln w="25400">
              <a:solidFill>
                <a:srgbClr val="7889FB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F88B759-CCA5-722D-3F8B-5CC1490C2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123954" y="3414510"/>
              <a:ext cx="497489" cy="640080"/>
            </a:xfrm>
            <a:prstGeom prst="rect">
              <a:avLst/>
            </a:prstGeom>
            <a:ln w="25400">
              <a:solidFill>
                <a:srgbClr val="7889FB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E8C7A6-27F0-D470-272D-E251DF237E5B}"/>
                </a:ext>
              </a:extLst>
            </p:cNvPr>
            <p:cNvSpPr/>
            <p:nvPr/>
          </p:nvSpPr>
          <p:spPr>
            <a:xfrm>
              <a:off x="7919760" y="2877160"/>
              <a:ext cx="112591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NIPS 2015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]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5E8410-9EC8-D3BE-D490-66A823F5DD7C}"/>
                </a:ext>
              </a:extLst>
            </p:cNvPr>
            <p:cNvSpPr/>
            <p:nvPr/>
          </p:nvSpPr>
          <p:spPr>
            <a:xfrm>
              <a:off x="7035487" y="3089232"/>
              <a:ext cx="14305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DEBull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2018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6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95F4B-7B5B-11BF-015B-59E102FD05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Data Science Lifecycle</a:t>
            </a:r>
          </a:p>
          <a:p>
            <a:r>
              <a:rPr lang="en-US" sz="2400" dirty="0"/>
              <a:t>(aka KDD Process, aka CRISP-DM)</a:t>
            </a:r>
            <a:endParaRPr lang="en-US" dirty="0"/>
          </a:p>
        </p:txBody>
      </p:sp>
      <p:pic>
        <p:nvPicPr>
          <p:cNvPr id="4" name="Picture 10" descr="https://upload.wikimedia.org/wikipedia/commons/thumb/d/d8/Emblem-person-blue.svg/1024px-Emblem-person-blue.svg.png">
            <a:extLst>
              <a:ext uri="{FF2B5EF4-FFF2-40B4-BE49-F238E27FC236}">
                <a16:creationId xmlns:a16="http://schemas.microsoft.com/office/drawing/2014/main" id="{4940211B-5DCB-5C4B-4DAE-E9F8346D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9" y="1602513"/>
            <a:ext cx="900732" cy="9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C0A36F-A9AE-F1BD-CF49-1A39B9A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2098278" y="4442895"/>
            <a:ext cx="1391352" cy="1407754"/>
            <a:chOff x="3930084" y="4978403"/>
            <a:chExt cx="1729952" cy="1750352"/>
          </a:xfrm>
        </p:grpSpPr>
        <p:pic>
          <p:nvPicPr>
            <p:cNvPr id="6" name="Picture 5" descr="https://upload.wikimedia.org/wikipedia/commons/thumb/1/1b/Emblem-person-red.svg/2000px-Emblem-person-red.svg.png">
              <a:extLst>
                <a:ext uri="{FF2B5EF4-FFF2-40B4-BE49-F238E27FC236}">
                  <a16:creationId xmlns:a16="http://schemas.microsoft.com/office/drawing/2014/main" id="{E3D2CB34-CCF2-25A0-B13F-4F472DFEC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14BAA3-51F2-EC05-6A4D-D972055AB2D3}"/>
                </a:ext>
              </a:extLst>
            </p:cNvPr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Data/SW Engineer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6E20403-73C4-A6A0-BDB7-31768B9C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43" y="2743092"/>
            <a:ext cx="726111" cy="74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8A791A-324E-C798-1645-9B82EDADB6F3}"/>
              </a:ext>
            </a:extLst>
          </p:cNvPr>
          <p:cNvGrpSpPr>
            <a:grpSpLocks noChangeAspect="1"/>
          </p:cNvGrpSpPr>
          <p:nvPr/>
        </p:nvGrpSpPr>
        <p:grpSpPr>
          <a:xfrm>
            <a:off x="8782126" y="4432382"/>
            <a:ext cx="1391352" cy="1407754"/>
            <a:chOff x="3930084" y="4978403"/>
            <a:chExt cx="1729952" cy="1750352"/>
          </a:xfrm>
        </p:grpSpPr>
        <p:pic>
          <p:nvPicPr>
            <p:cNvPr id="10" name="Picture 9" descr="https://upload.wikimedia.org/wikipedia/commons/thumb/1/1b/Emblem-person-red.svg/2000px-Emblem-person-red.svg.png">
              <a:extLst>
                <a:ext uri="{FF2B5EF4-FFF2-40B4-BE49-F238E27FC236}">
                  <a16:creationId xmlns:a16="http://schemas.microsoft.com/office/drawing/2014/main" id="{DA024F1B-C685-61BE-54E6-6F9BE1CA3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0CEE4-834B-C208-A5D5-3F403B6E779C}"/>
                </a:ext>
              </a:extLst>
            </p:cNvPr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DevOps Engineer</a:t>
              </a:r>
            </a:p>
          </p:txBody>
        </p:sp>
      </p:grpSp>
      <p:sp>
        <p:nvSpPr>
          <p:cNvPr id="12" name="Chevron 23">
            <a:extLst>
              <a:ext uri="{FF2B5EF4-FFF2-40B4-BE49-F238E27FC236}">
                <a16:creationId xmlns:a16="http://schemas.microsoft.com/office/drawing/2014/main" id="{BB2BAC7A-4295-A7A3-7CB0-3AA68D61B284}"/>
              </a:ext>
            </a:extLst>
          </p:cNvPr>
          <p:cNvSpPr/>
          <p:nvPr/>
        </p:nvSpPr>
        <p:spPr>
          <a:xfrm>
            <a:off x="2452354" y="2994078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0C8D60-6308-A0E7-364D-177D6DAA727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74089" y="3977701"/>
            <a:ext cx="0" cy="46519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C5EC22-F339-E7ED-8EA6-A245668A61A5}"/>
              </a:ext>
            </a:extLst>
          </p:cNvPr>
          <p:cNvCxnSpPr>
            <a:stCxn id="4" idx="2"/>
            <a:endCxn id="17" idx="0"/>
          </p:cNvCxnSpPr>
          <p:nvPr/>
        </p:nvCxnSpPr>
        <p:spPr>
          <a:xfrm>
            <a:off x="5945905" y="2503252"/>
            <a:ext cx="169546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8D9760-4D1E-C6ED-8C52-95466919A8E0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9453944" y="3979931"/>
            <a:ext cx="3993" cy="45245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9A46D5-2866-6EAB-AE3B-A93D32A0D5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1409448" y="3428645"/>
            <a:ext cx="967752" cy="896761"/>
          </a:xfrm>
          <a:prstGeom prst="rect">
            <a:avLst/>
          </a:prstGeom>
        </p:spPr>
      </p:pic>
      <p:sp>
        <p:nvSpPr>
          <p:cNvPr id="17" name="Chevron 30">
            <a:extLst>
              <a:ext uri="{FF2B5EF4-FFF2-40B4-BE49-F238E27FC236}">
                <a16:creationId xmlns:a16="http://schemas.microsoft.com/office/drawing/2014/main" id="{4A63F6F6-0A37-F42B-BDA2-7EA5F6D715F3}"/>
              </a:ext>
            </a:extLst>
          </p:cNvPr>
          <p:cNvSpPr/>
          <p:nvPr/>
        </p:nvSpPr>
        <p:spPr>
          <a:xfrm>
            <a:off x="4961281" y="2995193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Hyper-parameters</a:t>
            </a:r>
          </a:p>
        </p:txBody>
      </p:sp>
      <p:sp>
        <p:nvSpPr>
          <p:cNvPr id="18" name="Chevron 31">
            <a:extLst>
              <a:ext uri="{FF2B5EF4-FFF2-40B4-BE49-F238E27FC236}">
                <a16:creationId xmlns:a16="http://schemas.microsoft.com/office/drawing/2014/main" id="{41F74ABE-E25D-A73F-D199-FE0363077A09}"/>
              </a:ext>
            </a:extLst>
          </p:cNvPr>
          <p:cNvSpPr/>
          <p:nvPr/>
        </p:nvSpPr>
        <p:spPr>
          <a:xfrm>
            <a:off x="7425570" y="2995193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Validate &amp; Debug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Scoring &amp; Feedback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1EEA7F-44C4-FBE6-7DAF-008DA8C4E486}"/>
              </a:ext>
            </a:extLst>
          </p:cNvPr>
          <p:cNvSpPr txBox="1"/>
          <p:nvPr/>
        </p:nvSpPr>
        <p:spPr>
          <a:xfrm>
            <a:off x="6269899" y="1683083"/>
            <a:ext cx="103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0A3466-ACC8-683F-46D2-7CA6C49C45E6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3606524" y="2503252"/>
            <a:ext cx="2339381" cy="49082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8EC59-8BF5-D4FE-7F2B-3CA2B2A77F49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5945905" y="2503252"/>
            <a:ext cx="2633835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0E9F9D-F1CE-B762-2AAB-8D7624B1FD22}"/>
              </a:ext>
            </a:extLst>
          </p:cNvPr>
          <p:cNvCxnSpPr>
            <a:endCxn id="12" idx="2"/>
          </p:cNvCxnSpPr>
          <p:nvPr/>
        </p:nvCxnSpPr>
        <p:spPr>
          <a:xfrm flipH="1" flipV="1">
            <a:off x="3606524" y="3978816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0D5D1C-8C43-F47A-A439-55E954DBE0C1}"/>
              </a:ext>
            </a:extLst>
          </p:cNvPr>
          <p:cNvCxnSpPr>
            <a:endCxn id="17" idx="2"/>
          </p:cNvCxnSpPr>
          <p:nvPr/>
        </p:nvCxnSpPr>
        <p:spPr>
          <a:xfrm flipV="1">
            <a:off x="6115451" y="3979931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B1C0DA-3392-1A3D-1CB5-4CC80D28D932}"/>
              </a:ext>
            </a:extLst>
          </p:cNvPr>
          <p:cNvCxnSpPr>
            <a:endCxn id="18" idx="2"/>
          </p:cNvCxnSpPr>
          <p:nvPr/>
        </p:nvCxnSpPr>
        <p:spPr>
          <a:xfrm flipV="1">
            <a:off x="8579740" y="3979931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E7EE49-073B-94FF-2880-7E1EA83FBCD9}"/>
              </a:ext>
            </a:extLst>
          </p:cNvPr>
          <p:cNvCxnSpPr/>
          <p:nvPr/>
        </p:nvCxnSpPr>
        <p:spPr>
          <a:xfrm flipH="1">
            <a:off x="3608100" y="4526975"/>
            <a:ext cx="4971640" cy="0"/>
          </a:xfrm>
          <a:prstGeom prst="straightConnector1">
            <a:avLst/>
          </a:prstGeom>
          <a:ln w="19050">
            <a:solidFill>
              <a:srgbClr val="7889FB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E3B126-08E6-F9A9-DD95-354C3D40B739}"/>
              </a:ext>
            </a:extLst>
          </p:cNvPr>
          <p:cNvSpPr txBox="1"/>
          <p:nvPr/>
        </p:nvSpPr>
        <p:spPr>
          <a:xfrm>
            <a:off x="3711155" y="4616809"/>
            <a:ext cx="478674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Process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(experimentation, refinements, ML pipelines)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5DCAA1-9803-E8DC-5534-DF26946E7762}"/>
              </a:ext>
            </a:extLst>
          </p:cNvPr>
          <p:cNvSpPr/>
          <p:nvPr/>
        </p:nvSpPr>
        <p:spPr>
          <a:xfrm>
            <a:off x="7872249" y="1392391"/>
            <a:ext cx="3756218" cy="70788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observation: </a:t>
            </a:r>
            <a:r>
              <a:rPr lang="en-US" sz="20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sz="2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integration/cleaning based on ML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ounded Rectangular Callout 6">
            <a:extLst>
              <a:ext uri="{FF2B5EF4-FFF2-40B4-BE49-F238E27FC236}">
                <a16:creationId xmlns:a16="http://schemas.microsoft.com/office/drawing/2014/main" id="{05981CA4-1FE3-EED9-E0E1-84BA1D437DFC}"/>
              </a:ext>
            </a:extLst>
          </p:cNvPr>
          <p:cNvSpPr/>
          <p:nvPr/>
        </p:nvSpPr>
        <p:spPr>
          <a:xfrm>
            <a:off x="1548821" y="1389431"/>
            <a:ext cx="3886319" cy="1152092"/>
          </a:xfrm>
          <a:prstGeom prst="wedgeRoundRectCallout">
            <a:avLst>
              <a:gd name="adj1" fmla="val -1331"/>
              <a:gd name="adj2" fmla="val 87746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extraction, schema alignment, entity resolution, data validation, data cleaning, outlier detection, missing value imputation, semantic type detection, data augmentation, feature selection, feature engineering, feature transformations </a:t>
            </a:r>
          </a:p>
        </p:txBody>
      </p:sp>
      <p:sp>
        <p:nvSpPr>
          <p:cNvPr id="29" name="Chevron 33">
            <a:extLst>
              <a:ext uri="{FF2B5EF4-FFF2-40B4-BE49-F238E27FC236}">
                <a16:creationId xmlns:a16="http://schemas.microsoft.com/office/drawing/2014/main" id="{E790E32A-5D29-3D76-E3AE-05096311CD20}"/>
              </a:ext>
            </a:extLst>
          </p:cNvPr>
          <p:cNvSpPr/>
          <p:nvPr/>
        </p:nvSpPr>
        <p:spPr>
          <a:xfrm>
            <a:off x="2450362" y="2992963"/>
            <a:ext cx="267008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01290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F719F64-56DE-62D2-1323-675F6623E647}"/>
              </a:ext>
            </a:extLst>
          </p:cNvPr>
          <p:cNvSpPr/>
          <p:nvPr/>
        </p:nvSpPr>
        <p:spPr>
          <a:xfrm>
            <a:off x="1194318" y="5700827"/>
            <a:ext cx="10997682" cy="11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FD82F-7FFE-D6CA-0AE0-3F6C7FA1D5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sz="1800" b="0" dirty="0">
                <a:solidFill>
                  <a:srgbClr val="000000"/>
                </a:solidFill>
              </a:rPr>
              <a:t>[</a:t>
            </a:r>
            <a:r>
              <a:rPr lang="en-US" sz="1800" b="0" dirty="0">
                <a:hlinkClick r:id="rId2"/>
              </a:rPr>
              <a:t>https://github.com/apache/systemds</a:t>
            </a:r>
            <a:r>
              <a:rPr lang="en-US" sz="1800" b="0" dirty="0">
                <a:solidFill>
                  <a:srgbClr val="000000"/>
                </a:solidFill>
              </a:rPr>
              <a:t>]</a:t>
            </a: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1117E-7545-FDBB-B143-975703A51E34}"/>
              </a:ext>
            </a:extLst>
          </p:cNvPr>
          <p:cNvSpPr txBox="1"/>
          <p:nvPr/>
        </p:nvSpPr>
        <p:spPr>
          <a:xfrm>
            <a:off x="561635" y="2612479"/>
            <a:ext cx="2600260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[SIGMOD’15,’17,’19,’21abc,’23abc]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[PVLDB’14,’16ab,’18,’22]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[ICDE’11,’12,’15]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[CIDR’17,’20]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[VLDBJ’18]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[CIKM’22]</a:t>
            </a:r>
            <a:b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[DEBull’14]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[PPoPP’15]</a:t>
            </a:r>
          </a:p>
        </p:txBody>
      </p:sp>
      <p:cxnSp>
        <p:nvCxnSpPr>
          <p:cNvPr id="7" name="AutoShape 54">
            <a:extLst>
              <a:ext uri="{FF2B5EF4-FFF2-40B4-BE49-F238E27FC236}">
                <a16:creationId xmlns:a16="http://schemas.microsoft.com/office/drawing/2014/main" id="{FB8D9D0B-5AB8-D4FD-2D04-A544AA19F09E}"/>
              </a:ext>
            </a:extLst>
          </p:cNvPr>
          <p:cNvCxnSpPr>
            <a:cxnSpLocks noChangeShapeType="1"/>
            <a:endCxn id="15" idx="0"/>
          </p:cNvCxnSpPr>
          <p:nvPr/>
        </p:nvCxnSpPr>
        <p:spPr bwMode="auto">
          <a:xfrm rot="10800000" flipV="1">
            <a:off x="4063729" y="3485560"/>
            <a:ext cx="1266750" cy="4206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pic>
        <p:nvPicPr>
          <p:cNvPr id="8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11C74F9B-8550-19A9-3362-FC5F9019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8857" y="4758047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http://www.nersc.gov/assets/ImageGallery/Computational-Systems/_resampled/resizedimage250247-Magellan1.jpg">
            <a:extLst>
              <a:ext uri="{FF2B5EF4-FFF2-40B4-BE49-F238E27FC236}">
                <a16:creationId xmlns:a16="http://schemas.microsoft.com/office/drawing/2014/main" id="{0FFA4B28-A382-6013-0796-1F2F0654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5819" y="5213659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http://www.nersc.gov/assets/ImageGallery/Computational-Systems/_resampled/resizedimage250247-Magellan1.jpg">
            <a:extLst>
              <a:ext uri="{FF2B5EF4-FFF2-40B4-BE49-F238E27FC236}">
                <a16:creationId xmlns:a16="http://schemas.microsoft.com/office/drawing/2014/main" id="{D36FB64A-C656-75B8-4F71-70196404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5232" y="5213659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 descr="Product image">
            <a:extLst>
              <a:ext uri="{FF2B5EF4-FFF2-40B4-BE49-F238E27FC236}">
                <a16:creationId xmlns:a16="http://schemas.microsoft.com/office/drawing/2014/main" id="{8CCC5F42-7E20-F61B-74FD-7F71C657A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9158" y="5064355"/>
            <a:ext cx="13684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http://upload.wikimedia.org/wikipedia/commons/thumb/a/a4/Java_logo_and_wordmark.svg/100px-Java_logo_and_wordmark.svg.png">
            <a:extLst>
              <a:ext uri="{FF2B5EF4-FFF2-40B4-BE49-F238E27FC236}">
                <a16:creationId xmlns:a16="http://schemas.microsoft.com/office/drawing/2014/main" id="{6D08AFAB-9F68-F711-2AF5-91671556F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09383" y="4848455"/>
            <a:ext cx="307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5C4B5A51-B4A1-736F-A670-E9F1795E4C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78219" y="3825570"/>
            <a:ext cx="914400" cy="914400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B67F6A-2896-0509-D792-99FE70CB3AB4}"/>
              </a:ext>
            </a:extLst>
          </p:cNvPr>
          <p:cNvSpPr txBox="1"/>
          <p:nvPr/>
        </p:nvSpPr>
        <p:spPr>
          <a:xfrm>
            <a:off x="6487482" y="4023034"/>
            <a:ext cx="28194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Hadoop</a:t>
            </a: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 or Spark Cluster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(scale-out)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84B28-7A52-0386-F895-E5A46E9A64BE}"/>
              </a:ext>
            </a:extLst>
          </p:cNvPr>
          <p:cNvSpPr txBox="1"/>
          <p:nvPr/>
        </p:nvSpPr>
        <p:spPr>
          <a:xfrm>
            <a:off x="2693358" y="4034067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In-Memory Single Node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(scale-up)</a:t>
            </a:r>
          </a:p>
        </p:txBody>
      </p:sp>
      <p:sp>
        <p:nvSpPr>
          <p:cNvPr id="16" name="AutoShape 40">
            <a:extLst>
              <a:ext uri="{FF2B5EF4-FFF2-40B4-BE49-F238E27FC236}">
                <a16:creationId xmlns:a16="http://schemas.microsoft.com/office/drawing/2014/main" id="{518CB269-D735-1AAF-C0AA-2D03F7F80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3015026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Runtime</a:t>
            </a:r>
          </a:p>
        </p:txBody>
      </p:sp>
      <p:sp>
        <p:nvSpPr>
          <p:cNvPr id="17" name="AutoShape 40">
            <a:extLst>
              <a:ext uri="{FF2B5EF4-FFF2-40B4-BE49-F238E27FC236}">
                <a16:creationId xmlns:a16="http://schemas.microsoft.com/office/drawing/2014/main" id="{47C5C132-0A55-039C-6848-D69FF8E91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2468291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Compiler</a:t>
            </a:r>
          </a:p>
        </p:txBody>
      </p:sp>
      <p:sp>
        <p:nvSpPr>
          <p:cNvPr id="18" name="AutoShape 40">
            <a:extLst>
              <a:ext uri="{FF2B5EF4-FFF2-40B4-BE49-F238E27FC236}">
                <a16:creationId xmlns:a16="http://schemas.microsoft.com/office/drawing/2014/main" id="{4095102F-8229-3E46-7197-DEC13B8AD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1934891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Language</a:t>
            </a:r>
          </a:p>
        </p:txBody>
      </p:sp>
      <p:cxnSp>
        <p:nvCxnSpPr>
          <p:cNvPr id="19" name="AutoShape 54">
            <a:extLst>
              <a:ext uri="{FF2B5EF4-FFF2-40B4-BE49-F238E27FC236}">
                <a16:creationId xmlns:a16="http://schemas.microsoft.com/office/drawing/2014/main" id="{03FB74F0-9DDB-BC02-B5AE-305954456AD0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290991" y="3502329"/>
            <a:ext cx="1277938" cy="403919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49F729-A165-26A3-4591-4E71563EF1AD}"/>
              </a:ext>
            </a:extLst>
          </p:cNvPr>
          <p:cNvSpPr txBox="1"/>
          <p:nvPr/>
        </p:nvSpPr>
        <p:spPr>
          <a:xfrm>
            <a:off x="4538391" y="128742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DML Scripts</a:t>
            </a:r>
          </a:p>
        </p:txBody>
      </p:sp>
      <p:cxnSp>
        <p:nvCxnSpPr>
          <p:cNvPr id="21" name="AutoShape 54">
            <a:extLst>
              <a:ext uri="{FF2B5EF4-FFF2-40B4-BE49-F238E27FC236}">
                <a16:creationId xmlns:a16="http://schemas.microsoft.com/office/drawing/2014/main" id="{CD22D344-5A8B-777D-8908-A7DF0AD2367E}"/>
              </a:ext>
            </a:extLst>
          </p:cNvPr>
          <p:cNvCxnSpPr>
            <a:cxnSpLocks noChangeShapeType="1"/>
            <a:stCxn id="20" idx="2"/>
            <a:endCxn id="18" idx="0"/>
          </p:cNvCxnSpPr>
          <p:nvPr/>
        </p:nvCxnSpPr>
        <p:spPr bwMode="auto">
          <a:xfrm>
            <a:off x="5795691" y="1656761"/>
            <a:ext cx="0" cy="27813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598A95-7A71-8448-4764-602EF0854895}"/>
              </a:ext>
            </a:extLst>
          </p:cNvPr>
          <p:cNvSpPr txBox="1"/>
          <p:nvPr/>
        </p:nvSpPr>
        <p:spPr>
          <a:xfrm>
            <a:off x="6026347" y="6342570"/>
            <a:ext cx="1578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2010/11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EEE88-7ECD-3375-9F93-FFA72B4F9A1F}"/>
              </a:ext>
            </a:extLst>
          </p:cNvPr>
          <p:cNvSpPr txBox="1"/>
          <p:nvPr/>
        </p:nvSpPr>
        <p:spPr>
          <a:xfrm>
            <a:off x="3425247" y="6356580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9AF18-DBC6-0FFD-B2DC-1504027BF180}"/>
              </a:ext>
            </a:extLst>
          </p:cNvPr>
          <p:cNvSpPr txBox="1"/>
          <p:nvPr/>
        </p:nvSpPr>
        <p:spPr>
          <a:xfrm>
            <a:off x="8282298" y="6345547"/>
            <a:ext cx="1383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2015</a:t>
            </a:r>
          </a:p>
        </p:txBody>
      </p:sp>
      <p:sp>
        <p:nvSpPr>
          <p:cNvPr id="25" name="AutoShape 40">
            <a:extLst>
              <a:ext uri="{FF2B5EF4-FFF2-40B4-BE49-F238E27FC236}">
                <a16:creationId xmlns:a16="http://schemas.microsoft.com/office/drawing/2014/main" id="{1720BEF9-6D4C-A35F-9275-4B5BAE41F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49" y="1553623"/>
            <a:ext cx="3785765" cy="843597"/>
          </a:xfrm>
          <a:prstGeom prst="flowChartAlternateProcess">
            <a:avLst/>
          </a:prstGeom>
          <a:noFill/>
          <a:ln w="19050">
            <a:solidFill>
              <a:srgbClr val="7889FB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APIs:</a:t>
            </a: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Command line, JMLC, Python</a:t>
            </a:r>
            <a:b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Spark </a:t>
            </a:r>
            <a:r>
              <a:rPr lang="en-US" kern="0" dirty="0" err="1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MLContext</a:t>
            </a: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, Spark ML, </a:t>
            </a:r>
            <a:b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(Scalable Algorithms + Primitives)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E1B30A-DC40-B974-D9E6-3D5AC4F71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76" y="1939563"/>
            <a:ext cx="1889230" cy="549451"/>
          </a:xfrm>
          <a:prstGeom prst="rect">
            <a:avLst/>
          </a:prstGeom>
        </p:spPr>
      </p:pic>
      <p:pic>
        <p:nvPicPr>
          <p:cNvPr id="27" name="Picture 2" descr="http://spark.apache.org/images/spark-logo-trademark.png">
            <a:extLst>
              <a:ext uri="{FF2B5EF4-FFF2-40B4-BE49-F238E27FC236}">
                <a16:creationId xmlns:a16="http://schemas.microsoft.com/office/drawing/2014/main" id="{C14EBBC1-5F49-6CE0-482D-66BAE119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374" y="4656853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6AC0752-9FD5-7D5B-A9E5-0153841368AD}"/>
              </a:ext>
            </a:extLst>
          </p:cNvPr>
          <p:cNvGrpSpPr/>
          <p:nvPr/>
        </p:nvGrpSpPr>
        <p:grpSpPr>
          <a:xfrm>
            <a:off x="1364732" y="4664585"/>
            <a:ext cx="1787917" cy="2027572"/>
            <a:chOff x="78982" y="4536767"/>
            <a:chExt cx="1787917" cy="202757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02CDD4-A796-401A-C20D-0B04F5011C2F}"/>
                </a:ext>
              </a:extLst>
            </p:cNvPr>
            <p:cNvSpPr txBox="1"/>
            <p:nvPr/>
          </p:nvSpPr>
          <p:spPr>
            <a:xfrm>
              <a:off x="78982" y="4536767"/>
              <a:ext cx="1787917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F0F0F"/>
                  </a:solidFill>
                  <a:ea typeface="ＭＳ Ｐゴシック" charset="0"/>
                  <a:cs typeface="Calibri" panose="020F0502020204030204" pitchFamily="34" charset="0"/>
                </a:rPr>
                <a:t>In-Progress:</a:t>
              </a:r>
              <a:endParaRPr lang="en-US" sz="16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endParaRP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7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endParaRP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F0F0F"/>
                  </a:solidFill>
                  <a:ea typeface="ＭＳ Ｐゴシック" charset="0"/>
                  <a:cs typeface="Calibri" panose="020F0502020204030204" pitchFamily="34" charset="0"/>
                </a:rPr>
                <a:t>GPU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6796D-B03F-E93D-585A-B0817888FE05}"/>
                </a:ext>
              </a:extLst>
            </p:cNvPr>
            <p:cNvSpPr txBox="1"/>
            <p:nvPr/>
          </p:nvSpPr>
          <p:spPr>
            <a:xfrm>
              <a:off x="177040" y="6225785"/>
              <a:ext cx="1578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ea typeface="ＭＳ Ｐゴシック" charset="0"/>
                  <a:cs typeface="Calibri" panose="020F0502020204030204" pitchFamily="34" charset="0"/>
                </a:rPr>
                <a:t>since 2014/16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8E5D07-E60E-C046-5F1A-21FB286CA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393" y="5369277"/>
              <a:ext cx="1032611" cy="64101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171C014-BEF5-EC95-B447-F6CF63DE84A8}"/>
              </a:ext>
            </a:extLst>
          </p:cNvPr>
          <p:cNvSpPr txBox="1"/>
          <p:nvPr/>
        </p:nvSpPr>
        <p:spPr>
          <a:xfrm>
            <a:off x="8418493" y="2436263"/>
            <a:ext cx="3211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07/2020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Renamed to </a:t>
            </a:r>
            <a:r>
              <a:rPr lang="en-US" sz="1400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Apache </a:t>
            </a:r>
            <a:r>
              <a:rPr lang="en-US" sz="1400" b="1" dirty="0" err="1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SystemDS</a:t>
            </a:r>
            <a:br>
              <a:rPr lang="en-US" sz="1400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05/2017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Apache Top-Level Project</a:t>
            </a:r>
            <a:b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11/2015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Apache Incubator Project</a:t>
            </a:r>
            <a:endParaRPr lang="en-US" sz="1400" b="1" dirty="0">
              <a:solidFill>
                <a:srgbClr val="0F0F0F"/>
              </a:solidFill>
              <a:ea typeface="ＭＳ Ｐゴシック" charset="0"/>
              <a:cs typeface="Calibri" panose="020F0502020204030204" pitchFamily="34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08/2015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Open Source Release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96D4B91-E90E-A943-8760-52DD53FE0D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596" b="15089"/>
          <a:stretch/>
        </p:blipFill>
        <p:spPr>
          <a:xfrm>
            <a:off x="7434003" y="412282"/>
            <a:ext cx="2757364" cy="10323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241B520-6EF5-D706-21DE-89DA7F5686B4}"/>
              </a:ext>
            </a:extLst>
          </p:cNvPr>
          <p:cNvSpPr txBox="1"/>
          <p:nvPr/>
        </p:nvSpPr>
        <p:spPr>
          <a:xfrm>
            <a:off x="5143948" y="3482665"/>
            <a:ext cx="13879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Write Once, Run Anywhere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20678A-D305-FA0A-61E5-D7456213A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4799" y="5172644"/>
            <a:ext cx="245233" cy="275887"/>
          </a:xfrm>
          <a:prstGeom prst="rect">
            <a:avLst/>
          </a:prstGeom>
        </p:spPr>
      </p:pic>
      <p:cxnSp>
        <p:nvCxnSpPr>
          <p:cNvPr id="36" name="AutoShape 54">
            <a:extLst>
              <a:ext uri="{FF2B5EF4-FFF2-40B4-BE49-F238E27FC236}">
                <a16:creationId xmlns:a16="http://schemas.microsoft.com/office/drawing/2014/main" id="{DD01FC42-5F62-A7BE-9988-CE773049F1EA}"/>
              </a:ext>
            </a:extLst>
          </p:cNvPr>
          <p:cNvCxnSpPr>
            <a:cxnSpLocks noChangeShapeType="1"/>
            <a:endCxn id="37" idx="0"/>
          </p:cNvCxnSpPr>
          <p:nvPr/>
        </p:nvCxnSpPr>
        <p:spPr bwMode="auto">
          <a:xfrm>
            <a:off x="6936660" y="3502329"/>
            <a:ext cx="3778308" cy="51746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156C632-D19F-1991-4CA7-FE737F4BFBF8}"/>
              </a:ext>
            </a:extLst>
          </p:cNvPr>
          <p:cNvSpPr txBox="1"/>
          <p:nvPr/>
        </p:nvSpPr>
        <p:spPr>
          <a:xfrm>
            <a:off x="9991569" y="4019791"/>
            <a:ext cx="144679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Federated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(LA progs, PS)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35542F-85B2-A828-D6DC-67F0C2C846A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5" t="10125" r="25398" b="6951"/>
          <a:stretch/>
        </p:blipFill>
        <p:spPr>
          <a:xfrm>
            <a:off x="10349976" y="4739970"/>
            <a:ext cx="730293" cy="4943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BFBB7EF-A2BD-07EF-A770-E674B12CBA5F}"/>
              </a:ext>
            </a:extLst>
          </p:cNvPr>
          <p:cNvSpPr txBox="1"/>
          <p:nvPr/>
        </p:nvSpPr>
        <p:spPr>
          <a:xfrm>
            <a:off x="10023452" y="5268408"/>
            <a:ext cx="1383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2019</a:t>
            </a:r>
          </a:p>
        </p:txBody>
      </p:sp>
    </p:spTree>
    <p:extLst>
      <p:ext uri="{BB962C8B-B14F-4D97-AF65-F5344CB8AC3E}">
        <p14:creationId xmlns:p14="http://schemas.microsoft.com/office/powerpoint/2010/main" val="41021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37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400783-B882-189F-456C-288396FD5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b="0" dirty="0"/>
              <a:t>Stepwise </a:t>
            </a:r>
            <a:br>
              <a:rPr lang="en-US" b="0" dirty="0"/>
            </a:br>
            <a:r>
              <a:rPr lang="en-US" b="0" dirty="0"/>
              <a:t>Linear </a:t>
            </a:r>
            <a:br>
              <a:rPr lang="en-US" b="0" dirty="0"/>
            </a:br>
            <a:r>
              <a:rPr lang="en-US" b="0" dirty="0"/>
              <a:t>Regression</a:t>
            </a:r>
            <a:endParaRPr lang="en-DE" b="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AA942-028E-C124-3785-10A2E52580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Language Abstractions and APIs</a:t>
            </a:r>
          </a:p>
        </p:txBody>
      </p:sp>
      <p:sp>
        <p:nvSpPr>
          <p:cNvPr id="38" name="Folded Corner 4">
            <a:extLst>
              <a:ext uri="{FF2B5EF4-FFF2-40B4-BE49-F238E27FC236}">
                <a16:creationId xmlns:a16="http://schemas.microsoft.com/office/drawing/2014/main" id="{F948DD0B-118E-F997-519D-E5256A8D2A42}"/>
              </a:ext>
            </a:extLst>
          </p:cNvPr>
          <p:cNvSpPr/>
          <p:nvPr/>
        </p:nvSpPr>
        <p:spPr>
          <a:xfrm>
            <a:off x="2184470" y="1614142"/>
            <a:ext cx="2202427" cy="1084285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read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(‘features.csv’)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read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(‘labels.csv’)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[B,S] = </a:t>
            </a:r>
            <a:r>
              <a:rPr lang="en-US" sz="1200" b="1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steplm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(X, Y,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  </a:t>
            </a: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icpt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=0, </a:t>
            </a: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reg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=0.001)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write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(B, ‘model.txt’)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77F273-4C85-029A-69F4-8638447C8616}"/>
              </a:ext>
            </a:extLst>
          </p:cNvPr>
          <p:cNvSpPr txBox="1"/>
          <p:nvPr/>
        </p:nvSpPr>
        <p:spPr>
          <a:xfrm>
            <a:off x="2223799" y="1243253"/>
            <a:ext cx="122903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</a:rPr>
              <a:t>User Script</a:t>
            </a:r>
          </a:p>
        </p:txBody>
      </p:sp>
      <p:sp>
        <p:nvSpPr>
          <p:cNvPr id="40" name="Folded Corner 6">
            <a:extLst>
              <a:ext uri="{FF2B5EF4-FFF2-40B4-BE49-F238E27FC236}">
                <a16:creationId xmlns:a16="http://schemas.microsoft.com/office/drawing/2014/main" id="{08BC3FD2-F57B-026F-6B83-163D565F6DBF}"/>
              </a:ext>
            </a:extLst>
          </p:cNvPr>
          <p:cNvSpPr/>
          <p:nvPr/>
        </p:nvSpPr>
        <p:spPr>
          <a:xfrm>
            <a:off x="4844104" y="1619055"/>
            <a:ext cx="2748110" cy="2003603"/>
          </a:xfrm>
          <a:prstGeom prst="foldedCorner">
            <a:avLst>
              <a:gd name="adj" fmla="val 9888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m_steplm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while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continue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parfor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in 1:n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if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!fixed[1,i]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Xi =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cbind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Xg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, X[,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B[,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200" b="1" kern="0" dirty="0">
                <a:solidFill>
                  <a:srgbClr val="C00000"/>
                </a:solidFill>
                <a:latin typeface="Consolas" panose="020B0609020204030204" pitchFamily="49" charset="0"/>
              </a:rPr>
              <a:t>lm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(Xi,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 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} 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# add best to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Xg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# (AIC)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 }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66867A0-EE6D-93CC-CB15-88F1E8DFB1CD}"/>
              </a:ext>
            </a:extLst>
          </p:cNvPr>
          <p:cNvCxnSpPr/>
          <p:nvPr/>
        </p:nvCxnSpPr>
        <p:spPr>
          <a:xfrm>
            <a:off x="4632713" y="1380404"/>
            <a:ext cx="0" cy="4095493"/>
          </a:xfrm>
          <a:prstGeom prst="line">
            <a:avLst/>
          </a:prstGeom>
          <a:noFill/>
          <a:ln w="19050" cap="flat" cmpd="sng" algn="ctr">
            <a:solidFill>
              <a:srgbClr val="0F0F0F"/>
            </a:solidFill>
            <a:prstDash val="dash"/>
            <a:miter lim="800000"/>
            <a:tailEnd type="non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18E8128-6E44-AE0E-20EE-CF676F21C569}"/>
              </a:ext>
            </a:extLst>
          </p:cNvPr>
          <p:cNvSpPr txBox="1"/>
          <p:nvPr/>
        </p:nvSpPr>
        <p:spPr>
          <a:xfrm>
            <a:off x="4922757" y="1248167"/>
            <a:ext cx="1878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</a:rPr>
              <a:t>Built-in Functions</a:t>
            </a:r>
          </a:p>
        </p:txBody>
      </p:sp>
      <p:sp>
        <p:nvSpPr>
          <p:cNvPr id="43" name="Folded Corner 13">
            <a:extLst>
              <a:ext uri="{FF2B5EF4-FFF2-40B4-BE49-F238E27FC236}">
                <a16:creationId xmlns:a16="http://schemas.microsoft.com/office/drawing/2014/main" id="{EDDC1063-A979-91DC-7209-44D94DFC3C20}"/>
              </a:ext>
            </a:extLst>
          </p:cNvPr>
          <p:cNvSpPr/>
          <p:nvPr/>
        </p:nvSpPr>
        <p:spPr>
          <a:xfrm>
            <a:off x="7105514" y="2995927"/>
            <a:ext cx="2202427" cy="1242887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if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ncol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&gt; 1024 )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 = </a:t>
            </a:r>
            <a:r>
              <a:rPr lang="en-US" sz="1200" b="1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lmCG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F0F0F"/>
                </a:solidFill>
                <a:latin typeface="Consolas" panose="020B0609020204030204" pitchFamily="49" charset="0"/>
              </a:rPr>
              <a:t> 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 =</a:t>
            </a: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200" b="1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lmDS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4" name="Folded Corner 14">
            <a:extLst>
              <a:ext uri="{FF2B5EF4-FFF2-40B4-BE49-F238E27FC236}">
                <a16:creationId xmlns:a16="http://schemas.microsoft.com/office/drawing/2014/main" id="{894F8EDA-8079-EBBE-BF2B-00740FFF1525}"/>
              </a:ext>
            </a:extLst>
          </p:cNvPr>
          <p:cNvSpPr/>
          <p:nvPr/>
        </p:nvSpPr>
        <p:spPr>
          <a:xfrm>
            <a:off x="7975671" y="1604659"/>
            <a:ext cx="2576056" cy="1263446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m_lmCG</a:t>
            </a: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&lt;maxi&amp;nr2&gt;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tgt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q = (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(X %*% p))</a:t>
            </a:r>
            <a:b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+ lambda * p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beta = ... 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Folded Corner 15">
            <a:extLst>
              <a:ext uri="{FF2B5EF4-FFF2-40B4-BE49-F238E27FC236}">
                <a16:creationId xmlns:a16="http://schemas.microsoft.com/office/drawing/2014/main" id="{FA1A915A-9A82-5846-71B7-441B4A1405B9}"/>
              </a:ext>
            </a:extLst>
          </p:cNvPr>
          <p:cNvSpPr/>
          <p:nvPr/>
        </p:nvSpPr>
        <p:spPr>
          <a:xfrm>
            <a:off x="7970755" y="4382281"/>
            <a:ext cx="2576056" cy="1084285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m_lmDS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l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matrix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reg,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ncol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(X),1)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A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X +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diag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(l)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b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y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beta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solve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(A, b) ...}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66B112-2E03-A2D5-CF93-052FFA977885}"/>
              </a:ext>
            </a:extLst>
          </p:cNvPr>
          <p:cNvSpPr txBox="1"/>
          <p:nvPr/>
        </p:nvSpPr>
        <p:spPr>
          <a:xfrm>
            <a:off x="9303026" y="3131045"/>
            <a:ext cx="110121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ＭＳ Ｐゴシック" charset="0"/>
                <a:cs typeface="Calibri" panose="020F0502020204030204" pitchFamily="34" charset="0"/>
              </a:rPr>
              <a:t>Linear Algebra Programs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A8267C-1743-FA02-DBFF-F7E767C2195C}"/>
              </a:ext>
            </a:extLst>
          </p:cNvPr>
          <p:cNvSpPr txBox="1"/>
          <p:nvPr/>
        </p:nvSpPr>
        <p:spPr>
          <a:xfrm>
            <a:off x="6781044" y="4306004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ML Algorithms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AA902-8C63-C064-FBA5-87ACADDEC049}"/>
              </a:ext>
            </a:extLst>
          </p:cNvPr>
          <p:cNvSpPr txBox="1"/>
          <p:nvPr/>
        </p:nvSpPr>
        <p:spPr>
          <a:xfrm>
            <a:off x="4849002" y="3632491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Feature Selection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0F2F30-8D4C-37F9-7FD8-B49E7389A24C}"/>
              </a:ext>
            </a:extLst>
          </p:cNvPr>
          <p:cNvCxnSpPr>
            <a:cxnSpLocks/>
          </p:cNvCxnSpPr>
          <p:nvPr/>
        </p:nvCxnSpPr>
        <p:spPr>
          <a:xfrm flipV="1">
            <a:off x="4052601" y="1768160"/>
            <a:ext cx="791503" cy="487815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E09990F-2E3E-1ABF-AF41-FC2B5438E8CE}"/>
              </a:ext>
            </a:extLst>
          </p:cNvPr>
          <p:cNvCxnSpPr>
            <a:cxnSpLocks/>
          </p:cNvCxnSpPr>
          <p:nvPr/>
        </p:nvCxnSpPr>
        <p:spPr>
          <a:xfrm>
            <a:off x="6530324" y="2852461"/>
            <a:ext cx="553109" cy="14256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B6825C-98EB-B541-EC1B-CB6CE8E1E3B8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8516446" y="2868105"/>
            <a:ext cx="747253" cy="64824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2DF187-D430-4F62-0065-894CCE603C90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8516446" y="3955657"/>
            <a:ext cx="742337" cy="42662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5C777E2-7313-2EBC-193C-BE3DF76BE32E}"/>
              </a:ext>
            </a:extLst>
          </p:cNvPr>
          <p:cNvSpPr txBox="1"/>
          <p:nvPr/>
        </p:nvSpPr>
        <p:spPr>
          <a:xfrm>
            <a:off x="2105813" y="4306004"/>
            <a:ext cx="234253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Facilitates optimization across data science lifecycle tasks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B2DB1B-2EF6-C302-B430-07CC0ABB11C1}"/>
              </a:ext>
            </a:extLst>
          </p:cNvPr>
          <p:cNvSpPr txBox="1"/>
          <p:nvPr/>
        </p:nvSpPr>
        <p:spPr>
          <a:xfrm>
            <a:off x="6662647" y="737710"/>
            <a:ext cx="4095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Data Independence + </a:t>
            </a:r>
            <a:r>
              <a:rPr lang="en-US" dirty="0" err="1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Impl</a:t>
            </a: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-Agnostic Ops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  <a:sym typeface="Wingdings" panose="05000000000000000000" pitchFamily="2" charset="2"/>
              </a:rPr>
              <a:t> “</a:t>
            </a: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Separation of Concerns” </a:t>
            </a:r>
          </a:p>
        </p:txBody>
      </p:sp>
    </p:spTree>
    <p:extLst>
      <p:ext uri="{BB962C8B-B14F-4D97-AF65-F5344CB8AC3E}">
        <p14:creationId xmlns:p14="http://schemas.microsoft.com/office/powerpoint/2010/main" val="18650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 animBg="1"/>
      <p:bldP spid="43" grpId="0" animBg="1"/>
      <p:bldP spid="47" grpId="0"/>
      <p:bldP spid="48" grpId="0"/>
      <p:bldP spid="53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2A89AB-3436-D3F7-4DB1-4E0188AB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07436-F138-76A6-08DE-82F0F0730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Hybrid Setting with Optional Attendance</a:t>
            </a:r>
          </a:p>
          <a:p>
            <a:pPr lvl="1"/>
            <a:r>
              <a:rPr lang="en-US" dirty="0"/>
              <a:t>In-person in MAR 0.015</a:t>
            </a:r>
          </a:p>
          <a:p>
            <a:pPr lvl="1"/>
            <a:r>
              <a:rPr lang="en-US" dirty="0"/>
              <a:t>Virtual via zoom</a:t>
            </a:r>
            <a:br>
              <a:rPr lang="en-US" dirty="0"/>
            </a:br>
            <a:r>
              <a:rPr lang="en-US" dirty="0">
                <a:hlinkClick r:id="rId2"/>
              </a:rPr>
              <a:t>https://tu-berlin.zoom.us/j/67376691490?pwd=NmlvWTM5VUVWRjU0UGI2bXhBVkxzQT09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45256E3-983E-2CD5-0D17-0B2D5A37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84" y="1912143"/>
            <a:ext cx="1210387" cy="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2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1F1DF-49D4-A8A9-9649-5BDE3AC6F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Basic HOP and LOP DAG Compilation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CB90B-ADA5-9505-6FF7-1C4BED4397F9}"/>
              </a:ext>
            </a:extLst>
          </p:cNvPr>
          <p:cNvSpPr txBox="1"/>
          <p:nvPr/>
        </p:nvSpPr>
        <p:spPr>
          <a:xfrm>
            <a:off x="594424" y="1030442"/>
            <a:ext cx="3434760" cy="333937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LinregDS</a:t>
            </a: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(Direct Solve)</a:t>
            </a:r>
            <a:endParaRPr lang="en-US" dirty="0">
              <a:solidFill>
                <a:srgbClr val="0F0F0F"/>
              </a:solidFill>
              <a:ea typeface="ＭＳ Ｐゴシック" charset="0"/>
              <a:cs typeface="Calibri" panose="020F0502020204030204" pitchFamily="34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X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read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$1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y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read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$2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intercept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$3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;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lambda = 0.001;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...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300" b="1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if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 intercept == 1 )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  ones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matrix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(1,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nrow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(X), 1);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  X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append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(X, ones);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300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matrix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(1,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ncol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(X), 1);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A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t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 %*% X +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diag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(I)*lambda;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b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t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 %*% y;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beta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solve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(A, b);</a:t>
            </a:r>
            <a:b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</a:b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...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write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(beta,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$4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6A2A4-C25F-1568-7D5C-3BADB5648F01}"/>
              </a:ext>
            </a:extLst>
          </p:cNvPr>
          <p:cNvSpPr/>
          <p:nvPr/>
        </p:nvSpPr>
        <p:spPr>
          <a:xfrm>
            <a:off x="801678" y="2612090"/>
            <a:ext cx="2770952" cy="42202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ED578-0CF6-9302-26B7-BF7E405AA546}"/>
              </a:ext>
            </a:extLst>
          </p:cNvPr>
          <p:cNvSpPr/>
          <p:nvPr/>
        </p:nvSpPr>
        <p:spPr>
          <a:xfrm>
            <a:off x="582597" y="3211424"/>
            <a:ext cx="3068664" cy="1101972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1518AB-3D34-8E66-0FE7-154725049658}"/>
              </a:ext>
            </a:extLst>
          </p:cNvPr>
          <p:cNvSpPr/>
          <p:nvPr/>
        </p:nvSpPr>
        <p:spPr>
          <a:xfrm>
            <a:off x="582597" y="2449430"/>
            <a:ext cx="3068664" cy="70924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C3565-B36E-8016-8BDC-317106AB133C}"/>
              </a:ext>
            </a:extLst>
          </p:cNvPr>
          <p:cNvSpPr txBox="1"/>
          <p:nvPr/>
        </p:nvSpPr>
        <p:spPr>
          <a:xfrm>
            <a:off x="4643094" y="1019224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HOP DAG</a:t>
            </a:r>
            <a:b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7C3C5-1C95-A7F7-6D63-48EA0188DED5}"/>
              </a:ext>
            </a:extLst>
          </p:cNvPr>
          <p:cNvSpPr txBox="1"/>
          <p:nvPr/>
        </p:nvSpPr>
        <p:spPr>
          <a:xfrm>
            <a:off x="5099118" y="3760320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LOP DAG</a:t>
            </a:r>
            <a:b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C7438-C680-F607-C797-39695AC33E72}"/>
              </a:ext>
            </a:extLst>
          </p:cNvPr>
          <p:cNvSpPr txBox="1"/>
          <p:nvPr/>
        </p:nvSpPr>
        <p:spPr>
          <a:xfrm>
            <a:off x="8535631" y="1022638"/>
            <a:ext cx="224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Cluster </a:t>
            </a:r>
            <a:r>
              <a:rPr lang="en-US" b="1" dirty="0" err="1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Config</a:t>
            </a: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: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 driver mem: 20 GB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 exec mem:   60 GB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EDAD7A-E825-5DC0-A54A-F94C093BD661}"/>
              </a:ext>
            </a:extLst>
          </p:cNvPr>
          <p:cNvSpPr/>
          <p:nvPr/>
        </p:nvSpPr>
        <p:spPr>
          <a:xfrm>
            <a:off x="6194654" y="2236469"/>
            <a:ext cx="2791840" cy="1219200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633D56-77B7-8BA4-5F75-CA0C2F6D2B1B}"/>
              </a:ext>
            </a:extLst>
          </p:cNvPr>
          <p:cNvCxnSpPr>
            <a:cxnSpLocks/>
          </p:cNvCxnSpPr>
          <p:nvPr/>
        </p:nvCxnSpPr>
        <p:spPr>
          <a:xfrm flipV="1">
            <a:off x="3352800" y="1735727"/>
            <a:ext cx="1335654" cy="218138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  <a:headEnd type="oval"/>
            <a:tailEnd type="arrow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B60E41-0D3E-56F5-7E3C-CBFA7A655385}"/>
              </a:ext>
            </a:extLst>
          </p:cNvPr>
          <p:cNvGrpSpPr/>
          <p:nvPr/>
        </p:nvGrpSpPr>
        <p:grpSpPr>
          <a:xfrm>
            <a:off x="5024094" y="1199350"/>
            <a:ext cx="3505200" cy="2290465"/>
            <a:chOff x="4114800" y="1749623"/>
            <a:chExt cx="3505200" cy="22904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DDD4C0-E154-98FF-8A84-B4CE9C159884}"/>
                </a:ext>
              </a:extLst>
            </p:cNvPr>
            <p:cNvSpPr txBox="1"/>
            <p:nvPr/>
          </p:nvSpPr>
          <p:spPr>
            <a:xfrm>
              <a:off x="4114800" y="3578423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dg(rand)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EEAE7B-873C-495C-53E0-3B49B9FBA1B6}"/>
                </a:ext>
              </a:extLst>
            </p:cNvPr>
            <p:cNvCxnSpPr>
              <a:stCxn id="14" idx="0"/>
              <a:endCxn id="16" idx="2"/>
            </p:cNvCxnSpPr>
            <p:nvPr/>
          </p:nvCxnSpPr>
          <p:spPr>
            <a:xfrm rot="5400000" flipH="1" flipV="1">
              <a:off x="4495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614248-065E-F7BD-CA8A-C8FD95092C51}"/>
                </a:ext>
              </a:extLst>
            </p:cNvPr>
            <p:cNvSpPr txBox="1"/>
            <p:nvPr/>
          </p:nvSpPr>
          <p:spPr>
            <a:xfrm>
              <a:off x="4267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r(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diag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D3CB35-D008-8573-4D73-549295315E9A}"/>
                </a:ext>
              </a:extLst>
            </p:cNvPr>
            <p:cNvSpPr txBox="1"/>
            <p:nvPr/>
          </p:nvSpPr>
          <p:spPr>
            <a:xfrm>
              <a:off x="5181600" y="3578423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11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5FF1DD-A4A9-9C40-79ED-79F5CB48F3D4}"/>
                </a:ext>
              </a:extLst>
            </p:cNvPr>
            <p:cNvSpPr txBox="1"/>
            <p:nvPr/>
          </p:nvSpPr>
          <p:spPr>
            <a:xfrm>
              <a:off x="6477000" y="3578423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y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E34633-3863-4836-A23E-23068FED1F1F}"/>
                </a:ext>
              </a:extLst>
            </p:cNvPr>
            <p:cNvSpPr txBox="1"/>
            <p:nvPr/>
          </p:nvSpPr>
          <p:spPr>
            <a:xfrm>
              <a:off x="5410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ba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12F8A1-D65C-90B4-F8B2-64F902F5B90C}"/>
                </a:ext>
              </a:extLst>
            </p:cNvPr>
            <p:cNvSpPr txBox="1"/>
            <p:nvPr/>
          </p:nvSpPr>
          <p:spPr>
            <a:xfrm>
              <a:off x="6553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ba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F35FC8-0267-BBDE-50EA-AEF5EF8A267A}"/>
                </a:ext>
              </a:extLst>
            </p:cNvPr>
            <p:cNvSpPr txBox="1"/>
            <p:nvPr/>
          </p:nvSpPr>
          <p:spPr>
            <a:xfrm>
              <a:off x="5029200" y="32458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r(t)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C7DA2E7-BD6C-2A47-4DE6-C4503C9973A1}"/>
                </a:ext>
              </a:extLst>
            </p:cNvPr>
            <p:cNvCxnSpPr/>
            <p:nvPr/>
          </p:nvCxnSpPr>
          <p:spPr>
            <a:xfrm rot="10800000">
              <a:off x="5562600" y="3522822"/>
              <a:ext cx="228600" cy="1040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8098E4A-1B2D-B0FE-55C7-94F6DE0F568E}"/>
                </a:ext>
              </a:extLst>
            </p:cNvPr>
            <p:cNvCxnSpPr>
              <a:stCxn id="17" idx="0"/>
              <a:endCxn id="19" idx="2"/>
            </p:cNvCxnSpPr>
            <p:nvPr/>
          </p:nvCxnSpPr>
          <p:spPr>
            <a:xfrm rot="5400000" flipH="1" flipV="1">
              <a:off x="5638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2C5DD65-AA9E-E472-2F3E-76E9E8F84E77}"/>
                </a:ext>
              </a:extLst>
            </p:cNvPr>
            <p:cNvCxnSpPr>
              <a:stCxn id="21" idx="0"/>
            </p:cNvCxnSpPr>
            <p:nvPr/>
          </p:nvCxnSpPr>
          <p:spPr>
            <a:xfrm rot="5400000" flipH="1" flipV="1">
              <a:off x="5495231" y="3026053"/>
              <a:ext cx="249038" cy="1905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D4DE4F5-FC06-B343-52C3-E9D8BCB0CDFC}"/>
                </a:ext>
              </a:extLst>
            </p:cNvPr>
            <p:cNvCxnSpPr/>
            <p:nvPr/>
          </p:nvCxnSpPr>
          <p:spPr>
            <a:xfrm flipV="1">
              <a:off x="5726724" y="3017222"/>
              <a:ext cx="1131276" cy="331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322289E-2490-13AC-4FD1-602637667F2B}"/>
                </a:ext>
              </a:extLst>
            </p:cNvPr>
            <p:cNvCxnSpPr>
              <a:stCxn id="18" idx="0"/>
              <a:endCxn id="20" idx="2"/>
            </p:cNvCxnSpPr>
            <p:nvPr/>
          </p:nvCxnSpPr>
          <p:spPr>
            <a:xfrm rot="5400000" flipH="1" flipV="1">
              <a:off x="6781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5F4B66-475E-12B0-42F2-291BBC5B3DC3}"/>
                </a:ext>
              </a:extLst>
            </p:cNvPr>
            <p:cNvSpPr txBox="1"/>
            <p:nvPr/>
          </p:nvSpPr>
          <p:spPr>
            <a:xfrm>
              <a:off x="4953000" y="2407622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b(+)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CB85E5-3CDC-BE1F-75EC-716ECEC9D09E}"/>
                </a:ext>
              </a:extLst>
            </p:cNvPr>
            <p:cNvCxnSpPr>
              <a:stCxn id="16" idx="0"/>
            </p:cNvCxnSpPr>
            <p:nvPr/>
          </p:nvCxnSpPr>
          <p:spPr>
            <a:xfrm rot="5400000" flipH="1" flipV="1">
              <a:off x="4906069" y="2492653"/>
              <a:ext cx="131962" cy="419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AA9C94-77E7-FA2D-F16D-20BA5C787045}"/>
                </a:ext>
              </a:extLst>
            </p:cNvPr>
            <p:cNvCxnSpPr>
              <a:stCxn id="19" idx="0"/>
            </p:cNvCxnSpPr>
            <p:nvPr/>
          </p:nvCxnSpPr>
          <p:spPr>
            <a:xfrm rot="16200000" flipV="1">
              <a:off x="5629969" y="2492653"/>
              <a:ext cx="131962" cy="419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F5A7C4-7233-7FEE-E4D5-A114EEB06A2F}"/>
                </a:ext>
              </a:extLst>
            </p:cNvPr>
            <p:cNvSpPr txBox="1"/>
            <p:nvPr/>
          </p:nvSpPr>
          <p:spPr>
            <a:xfrm>
              <a:off x="5791200" y="21790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b(solve)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EAF065-FF79-485F-05D8-6A3AFE2AE219}"/>
                </a:ext>
              </a:extLst>
            </p:cNvPr>
            <p:cNvCxnSpPr/>
            <p:nvPr/>
          </p:nvCxnSpPr>
          <p:spPr>
            <a:xfrm flipV="1">
              <a:off x="5562600" y="2407622"/>
              <a:ext cx="457200" cy="762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56EDC7-2A47-C614-C5E2-A213E2C6BC6E}"/>
                </a:ext>
              </a:extLst>
            </p:cNvPr>
            <p:cNvCxnSpPr>
              <a:stCxn id="20" idx="0"/>
            </p:cNvCxnSpPr>
            <p:nvPr/>
          </p:nvCxnSpPr>
          <p:spPr>
            <a:xfrm rot="16200000" flipV="1">
              <a:off x="6544369" y="2264053"/>
              <a:ext cx="360562" cy="6477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A44BF4-E100-4F96-EA19-617D42335B44}"/>
                </a:ext>
              </a:extLst>
            </p:cNvPr>
            <p:cNvSpPr txBox="1"/>
            <p:nvPr/>
          </p:nvSpPr>
          <p:spPr>
            <a:xfrm>
              <a:off x="5791200" y="1749623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write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F1ACF8A-6AF4-4BDF-6FFB-E0BB4147B82C}"/>
                </a:ext>
              </a:extLst>
            </p:cNvPr>
            <p:cNvCxnSpPr>
              <a:stCxn id="30" idx="0"/>
              <a:endCxn id="33" idx="2"/>
            </p:cNvCxnSpPr>
            <p:nvPr/>
          </p:nvCxnSpPr>
          <p:spPr>
            <a:xfrm rot="5400000" flipH="1" flipV="1">
              <a:off x="6210300" y="2102822"/>
              <a:ext cx="15240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B2EF3B5-612A-807D-738E-9FBD90B4555C}"/>
              </a:ext>
            </a:extLst>
          </p:cNvPr>
          <p:cNvSpPr txBox="1"/>
          <p:nvPr/>
        </p:nvSpPr>
        <p:spPr>
          <a:xfrm>
            <a:off x="2124183" y="1411442"/>
            <a:ext cx="1524000" cy="738664"/>
          </a:xfrm>
          <a:prstGeom prst="rect">
            <a:avLst/>
          </a:prstGeom>
          <a:solidFill>
            <a:srgbClr val="7889FB"/>
          </a:solidFill>
        </p:spPr>
        <p:txBody>
          <a:bodyPr wrap="square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Scenario: </a:t>
            </a:r>
            <a:br>
              <a:rPr lang="en-US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X: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x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3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,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11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</a:t>
            </a:r>
            <a:b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y: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x 1,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endParaRPr lang="en-US" sz="1400" dirty="0">
              <a:solidFill>
                <a:srgbClr val="FFFFFF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23F4EB-5715-E0FD-4A05-325975311F4A}"/>
              </a:ext>
            </a:extLst>
          </p:cNvPr>
          <p:cNvSpPr txBox="1"/>
          <p:nvPr/>
        </p:nvSpPr>
        <p:spPr>
          <a:xfrm>
            <a:off x="422853" y="4600594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Hybrid Runtime Plans: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Size propagation / memory estimates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Integrated CP / Spark runtime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Dynamic recompilation</a:t>
            </a:r>
            <a:r>
              <a:rPr lang="en-US" b="1" dirty="0">
                <a:solidFill>
                  <a:srgbClr val="FF0000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during runtime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B314845-0ACF-7873-1A66-BA2AC599F056}"/>
              </a:ext>
            </a:extLst>
          </p:cNvPr>
          <p:cNvGrpSpPr/>
          <p:nvPr/>
        </p:nvGrpSpPr>
        <p:grpSpPr>
          <a:xfrm>
            <a:off x="4947894" y="1019224"/>
            <a:ext cx="4114800" cy="2243480"/>
            <a:chOff x="4038600" y="1569497"/>
            <a:chExt cx="4114800" cy="224348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8ED3A1-333F-C84B-A5BD-73A36B08D11B}"/>
                </a:ext>
              </a:extLst>
            </p:cNvPr>
            <p:cNvSpPr txBox="1"/>
            <p:nvPr/>
          </p:nvSpPr>
          <p:spPr>
            <a:xfrm>
              <a:off x="7086600" y="35052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372090-5E65-50ED-D8BB-D90FE6946573}"/>
                </a:ext>
              </a:extLst>
            </p:cNvPr>
            <p:cNvSpPr txBox="1"/>
            <p:nvPr/>
          </p:nvSpPr>
          <p:spPr>
            <a:xfrm>
              <a:off x="7315200" y="27402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D1250B-A46E-EE0F-8A08-E56AD50E638A}"/>
                </a:ext>
              </a:extLst>
            </p:cNvPr>
            <p:cNvSpPr txBox="1"/>
            <p:nvPr/>
          </p:nvSpPr>
          <p:spPr>
            <a:xfrm>
              <a:off x="5943600" y="35052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AAD64-FF62-D8B0-609E-654A5942C2DB}"/>
                </a:ext>
              </a:extLst>
            </p:cNvPr>
            <p:cNvSpPr txBox="1"/>
            <p:nvPr/>
          </p:nvSpPr>
          <p:spPr>
            <a:xfrm>
              <a:off x="4114800" y="334982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8KB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21977E4-824D-7977-CD47-EC6501C6927B}"/>
                </a:ext>
              </a:extLst>
            </p:cNvPr>
            <p:cNvSpPr txBox="1"/>
            <p:nvPr/>
          </p:nvSpPr>
          <p:spPr>
            <a:xfrm>
              <a:off x="4038600" y="250864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172KB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E3B6D5-7A24-6F59-5F0F-12A7EBA2F908}"/>
                </a:ext>
              </a:extLst>
            </p:cNvPr>
            <p:cNvSpPr txBox="1"/>
            <p:nvPr/>
          </p:nvSpPr>
          <p:spPr>
            <a:xfrm>
              <a:off x="4876800" y="3093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99A79D-E8DB-3ADA-89BE-66D6915FEDB4}"/>
                </a:ext>
              </a:extLst>
            </p:cNvPr>
            <p:cNvSpPr txBox="1"/>
            <p:nvPr/>
          </p:nvSpPr>
          <p:spPr>
            <a:xfrm>
              <a:off x="5867400" y="255406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428C0F-97C8-9E11-3730-9BADFF32DF73}"/>
                </a:ext>
              </a:extLst>
            </p:cNvPr>
            <p:cNvSpPr txBox="1"/>
            <p:nvPr/>
          </p:nvSpPr>
          <p:spPr>
            <a:xfrm>
              <a:off x="4876800" y="2146439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16MB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ACBAAD-8D22-D7FE-8642-B2D5ADC8BD40}"/>
                </a:ext>
              </a:extLst>
            </p:cNvPr>
            <p:cNvSpPr txBox="1"/>
            <p:nvPr/>
          </p:nvSpPr>
          <p:spPr>
            <a:xfrm>
              <a:off x="5715000" y="1978223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8MB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DEF8A8-AAD1-1138-B6C3-DB61D750ADD4}"/>
                </a:ext>
              </a:extLst>
            </p:cNvPr>
            <p:cNvSpPr txBox="1"/>
            <p:nvPr/>
          </p:nvSpPr>
          <p:spPr>
            <a:xfrm>
              <a:off x="5715000" y="1569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8KB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9A5F1E-BB0B-14C5-816C-10CD46647928}"/>
              </a:ext>
            </a:extLst>
          </p:cNvPr>
          <p:cNvGrpSpPr/>
          <p:nvPr/>
        </p:nvGrpSpPr>
        <p:grpSpPr>
          <a:xfrm>
            <a:off x="4871694" y="1171624"/>
            <a:ext cx="3722914" cy="2139554"/>
            <a:chOff x="3962400" y="1721897"/>
            <a:chExt cx="3722914" cy="21395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E0320A-83A9-88E7-4B41-5D0464DEB115}"/>
                </a:ext>
              </a:extLst>
            </p:cNvPr>
            <p:cNvSpPr txBox="1"/>
            <p:nvPr/>
          </p:nvSpPr>
          <p:spPr>
            <a:xfrm>
              <a:off x="3962400" y="35536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5BD099-F63C-3CF6-68DF-7ECB83A57992}"/>
                </a:ext>
              </a:extLst>
            </p:cNvPr>
            <p:cNvSpPr txBox="1"/>
            <p:nvPr/>
          </p:nvSpPr>
          <p:spPr>
            <a:xfrm>
              <a:off x="4905984" y="32706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D6A107-3D87-2F7E-D41E-EC4D5B3FFB57}"/>
                </a:ext>
              </a:extLst>
            </p:cNvPr>
            <p:cNvSpPr txBox="1"/>
            <p:nvPr/>
          </p:nvSpPr>
          <p:spPr>
            <a:xfrm>
              <a:off x="4038600" y="2715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CFAE7B-BBF2-D2A2-6E6D-C36660213490}"/>
                </a:ext>
              </a:extLst>
            </p:cNvPr>
            <p:cNvSpPr txBox="1"/>
            <p:nvPr/>
          </p:nvSpPr>
          <p:spPr>
            <a:xfrm>
              <a:off x="4800600" y="2334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2C664D8-AAE1-A5B3-A1D9-3AEB07A04BCE}"/>
                </a:ext>
              </a:extLst>
            </p:cNvPr>
            <p:cNvSpPr txBox="1"/>
            <p:nvPr/>
          </p:nvSpPr>
          <p:spPr>
            <a:xfrm>
              <a:off x="5638800" y="1721897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E7D57F-2DEA-573C-43B8-44E3FA391D43}"/>
                </a:ext>
              </a:extLst>
            </p:cNvPr>
            <p:cNvSpPr txBox="1"/>
            <p:nvPr/>
          </p:nvSpPr>
          <p:spPr>
            <a:xfrm>
              <a:off x="6085114" y="27372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DBEB36-C528-2D7E-52A3-8AF3E67B1DAE}"/>
                </a:ext>
              </a:extLst>
            </p:cNvPr>
            <p:cNvSpPr txBox="1"/>
            <p:nvPr/>
          </p:nvSpPr>
          <p:spPr>
            <a:xfrm>
              <a:off x="7151914" y="2911418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E7DDFA-E2F4-7550-EF28-033CA43B54BF}"/>
                </a:ext>
              </a:extLst>
            </p:cNvPr>
            <p:cNvSpPr txBox="1"/>
            <p:nvPr/>
          </p:nvSpPr>
          <p:spPr>
            <a:xfrm>
              <a:off x="5486400" y="2138532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97070E-AA9C-9508-B3BB-711254B11572}"/>
              </a:ext>
            </a:extLst>
          </p:cNvPr>
          <p:cNvCxnSpPr/>
          <p:nvPr/>
        </p:nvCxnSpPr>
        <p:spPr>
          <a:xfrm rot="5400000">
            <a:off x="8263388" y="3679521"/>
            <a:ext cx="685800" cy="158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  <a:headEnd type="oval"/>
            <a:tailEnd type="arrow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514B9EA-81B2-A57A-1DC2-C11A5C65BC7B}"/>
              </a:ext>
            </a:extLst>
          </p:cNvPr>
          <p:cNvSpPr/>
          <p:nvPr/>
        </p:nvSpPr>
        <p:spPr>
          <a:xfrm>
            <a:off x="582597" y="1411442"/>
            <a:ext cx="3068664" cy="97936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38B12B2-A3DC-9A66-64E9-5F493A21F42E}"/>
              </a:ext>
            </a:extLst>
          </p:cNvPr>
          <p:cNvGrpSpPr/>
          <p:nvPr/>
        </p:nvGrpSpPr>
        <p:grpSpPr>
          <a:xfrm>
            <a:off x="6271575" y="3704256"/>
            <a:ext cx="3086100" cy="2030566"/>
            <a:chOff x="5377860" y="4423395"/>
            <a:chExt cx="3086100" cy="203056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B07BC7-F64C-43B5-2D44-085E2871985F}"/>
                </a:ext>
              </a:extLst>
            </p:cNvPr>
            <p:cNvSpPr txBox="1"/>
            <p:nvPr/>
          </p:nvSpPr>
          <p:spPr>
            <a:xfrm>
              <a:off x="5377860" y="5455741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1.6GB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310518-D2D6-A2B2-18A9-BB4331C3D1F2}"/>
                </a:ext>
              </a:extLst>
            </p:cNvPr>
            <p:cNvSpPr txBox="1"/>
            <p:nvPr/>
          </p:nvSpPr>
          <p:spPr>
            <a:xfrm>
              <a:off x="5500670" y="5225752"/>
              <a:ext cx="810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06A990-1454-CCEC-2179-0BC774124DD4}"/>
                </a:ext>
              </a:extLst>
            </p:cNvPr>
            <p:cNvSpPr txBox="1"/>
            <p:nvPr/>
          </p:nvSpPr>
          <p:spPr>
            <a:xfrm>
              <a:off x="5991515" y="4423395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16KB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7B053F-72CE-1614-6CD9-A421F27746C1}"/>
                </a:ext>
              </a:extLst>
            </p:cNvPr>
            <p:cNvSpPr txBox="1"/>
            <p:nvPr/>
          </p:nvSpPr>
          <p:spPr>
            <a:xfrm>
              <a:off x="6635160" y="56005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2A22EA3-1928-38F8-2016-D7943FA981BE}"/>
                </a:ext>
              </a:extLst>
            </p:cNvPr>
            <p:cNvSpPr txBox="1"/>
            <p:nvPr/>
          </p:nvSpPr>
          <p:spPr>
            <a:xfrm>
              <a:off x="5701710" y="6176962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  <a:cs typeface="Courier New" pitchFamily="49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08BA2-04CB-B7C3-32A1-EC10F44FB4B0}"/>
                </a:ext>
              </a:extLst>
            </p:cNvPr>
            <p:cNvSpPr txBox="1"/>
            <p:nvPr/>
          </p:nvSpPr>
          <p:spPr>
            <a:xfrm>
              <a:off x="5625510" y="5646241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r’(CP)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906C84B-5DB9-C803-4222-F6F7E89B19CF}"/>
                </a:ext>
              </a:extLst>
            </p:cNvPr>
            <p:cNvCxnSpPr>
              <a:endCxn id="67" idx="2"/>
            </p:cNvCxnSpPr>
            <p:nvPr/>
          </p:nvCxnSpPr>
          <p:spPr>
            <a:xfrm rot="10800000">
              <a:off x="6673260" y="5344121"/>
              <a:ext cx="495300" cy="2564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BEA87A0-8ADC-57A8-4926-29221969DBF7}"/>
                </a:ext>
              </a:extLst>
            </p:cNvPr>
            <p:cNvSpPr txBox="1"/>
            <p:nvPr/>
          </p:nvSpPr>
          <p:spPr>
            <a:xfrm>
              <a:off x="6025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mapmm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(SP)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14C3BD4-23E1-24E5-6775-1A46CF0C3D63}"/>
                </a:ext>
              </a:extLst>
            </p:cNvPr>
            <p:cNvSpPr txBox="1"/>
            <p:nvPr/>
          </p:nvSpPr>
          <p:spPr>
            <a:xfrm>
              <a:off x="7168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tsmm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(SP)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8768EAF-538D-BF35-C257-CE884F4E501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38380" y="4984640"/>
              <a:ext cx="164961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8D3C8FB-8BF7-3F70-BF1A-F3FF477377D5}"/>
                </a:ext>
              </a:extLst>
            </p:cNvPr>
            <p:cNvCxnSpPr>
              <a:stCxn id="68" idx="0"/>
            </p:cNvCxnSpPr>
            <p:nvPr/>
          </p:nvCxnSpPr>
          <p:spPr>
            <a:xfrm rot="5400000" flipH="1" flipV="1">
              <a:off x="7733780" y="4984641"/>
              <a:ext cx="164961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ACB7D60-2EE3-1A4A-4A8C-8D1CB2E5CE6E}"/>
                </a:ext>
              </a:extLst>
            </p:cNvPr>
            <p:cNvCxnSpPr>
              <a:endCxn id="68" idx="2"/>
            </p:cNvCxnSpPr>
            <p:nvPr/>
          </p:nvCxnSpPr>
          <p:spPr>
            <a:xfrm flipV="1">
              <a:off x="7397162" y="5344120"/>
              <a:ext cx="419098" cy="2564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E42201D-14A5-CCCA-D432-F4FFD75FC2F0}"/>
                </a:ext>
              </a:extLst>
            </p:cNvPr>
            <p:cNvCxnSpPr>
              <a:stCxn id="64" idx="0"/>
              <a:endCxn id="65" idx="2"/>
            </p:cNvCxnSpPr>
            <p:nvPr/>
          </p:nvCxnSpPr>
          <p:spPr>
            <a:xfrm flipV="1">
              <a:off x="6006510" y="5923240"/>
              <a:ext cx="0" cy="253722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53F6C14-05A3-D019-2765-2321CFF97651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6006510" y="5344120"/>
              <a:ext cx="428228" cy="30212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6C749A9-7F5D-B8E5-EEBE-0E06AC0B2999}"/>
                </a:ext>
              </a:extLst>
            </p:cNvPr>
            <p:cNvSpPr txBox="1"/>
            <p:nvPr/>
          </p:nvSpPr>
          <p:spPr>
            <a:xfrm>
              <a:off x="5890849" y="4636253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r’(CP)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6E912F0-346D-38BD-DC9C-970FDF9BECDD}"/>
                </a:ext>
              </a:extLst>
            </p:cNvPr>
            <p:cNvSpPr txBox="1"/>
            <p:nvPr/>
          </p:nvSpPr>
          <p:spPr>
            <a:xfrm>
              <a:off x="7018421" y="5847135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(persisted in MEM_DISK)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95E8A9-DF3B-7D2B-F292-00CE8FA17A19}"/>
              </a:ext>
            </a:extLst>
          </p:cNvPr>
          <p:cNvGrpSpPr/>
          <p:nvPr/>
        </p:nvGrpSpPr>
        <p:grpSpPr>
          <a:xfrm>
            <a:off x="9219288" y="4316717"/>
            <a:ext cx="443191" cy="1267384"/>
            <a:chOff x="7952246" y="5448396"/>
            <a:chExt cx="443191" cy="126738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2AD951-5062-884E-7CFC-921F3AD3ECAD}"/>
                </a:ext>
              </a:extLst>
            </p:cNvPr>
            <p:cNvSpPr/>
            <p:nvPr/>
          </p:nvSpPr>
          <p:spPr>
            <a:xfrm>
              <a:off x="7952246" y="5448396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1,1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A8039B7-8EF5-B8D2-5E5E-31F8568B51B9}"/>
                </a:ext>
              </a:extLst>
            </p:cNvPr>
            <p:cNvSpPr/>
            <p:nvPr/>
          </p:nvSpPr>
          <p:spPr>
            <a:xfrm>
              <a:off x="7955354" y="5887834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2,1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C307253-CC84-43CE-8CB8-3010A9F6959C}"/>
                </a:ext>
              </a:extLst>
            </p:cNvPr>
            <p:cNvSpPr/>
            <p:nvPr/>
          </p:nvSpPr>
          <p:spPr>
            <a:xfrm>
              <a:off x="7958024" y="6320474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m,1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BD75A4-953A-96A5-CB86-D7F328CDCAF3}"/>
              </a:ext>
            </a:extLst>
          </p:cNvPr>
          <p:cNvSpPr txBox="1"/>
          <p:nvPr/>
        </p:nvSpPr>
        <p:spPr>
          <a:xfrm>
            <a:off x="9207537" y="3155134"/>
            <a:ext cx="2984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Distributed Matrices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Fixed-size matrix blocks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Data-parallel operations</a:t>
            </a:r>
          </a:p>
        </p:txBody>
      </p:sp>
    </p:spTree>
    <p:extLst>
      <p:ext uri="{BB962C8B-B14F-4D97-AF65-F5344CB8AC3E}">
        <p14:creationId xmlns:p14="http://schemas.microsoft.com/office/powerpoint/2010/main" val="206146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1" grpId="0" animBg="1"/>
      <p:bldP spid="36" grpId="0"/>
      <p:bldP spid="58" grpId="0" animBg="1"/>
      <p:bldP spid="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E352C-5B01-8469-4DB5-8B2EC66DC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11005512" cy="717437"/>
          </a:xfrm>
        </p:spPr>
        <p:txBody>
          <a:bodyPr/>
          <a:lstStyle/>
          <a:p>
            <a:r>
              <a:rPr lang="en-US" dirty="0"/>
              <a:t>DAPHNE: </a:t>
            </a:r>
            <a:r>
              <a:rPr lang="en-US" sz="3700" dirty="0"/>
              <a:t>An Open and Extensible System Infrastructure for Integrated Data Analysis Pipelines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0D6F2-FEF3-2583-B019-7464722D03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https://github.com/daphne-eu/daphne</a:t>
            </a:r>
            <a:endParaRPr lang="en-US" dirty="0"/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ABC98978-10B1-573E-7C7D-2E61FE25BA0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9564" y="5195193"/>
            <a:ext cx="2104511" cy="486826"/>
          </a:xfrm>
          <a:prstGeom prst="rect">
            <a:avLst/>
          </a:prstGeom>
        </p:spPr>
      </p:pic>
      <p:pic>
        <p:nvPicPr>
          <p:cNvPr id="7" name="Picture 2" descr="Grant from EU Horizon 2020 — BiotaTec">
            <a:extLst>
              <a:ext uri="{FF2B5EF4-FFF2-40B4-BE49-F238E27FC236}">
                <a16:creationId xmlns:a16="http://schemas.microsoft.com/office/drawing/2014/main" id="{639C0A10-5B5F-2526-E4B4-7E4B1168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0" y="5190390"/>
            <a:ext cx="784809" cy="52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daphne-eu.github.io/resources/Intel.jpg">
            <a:extLst>
              <a:ext uri="{FF2B5EF4-FFF2-40B4-BE49-F238E27FC236}">
                <a16:creationId xmlns:a16="http://schemas.microsoft.com/office/drawing/2014/main" id="{DEA5F776-1DBD-BDDE-E464-D885BE4731E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4516104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daphne-eu.github.io/resources/KNOW.jpg">
            <a:extLst>
              <a:ext uri="{FF2B5EF4-FFF2-40B4-BE49-F238E27FC236}">
                <a16:creationId xmlns:a16="http://schemas.microsoft.com/office/drawing/2014/main" id="{35B7673E-627D-BA77-3575-16880D01AAC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232319"/>
            <a:ext cx="685800" cy="29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daphne-eu.github.io/resources/AVL.jpg">
            <a:extLst>
              <a:ext uri="{FF2B5EF4-FFF2-40B4-BE49-F238E27FC236}">
                <a16:creationId xmlns:a16="http://schemas.microsoft.com/office/drawing/2014/main" id="{AC3AF9F1-67B4-58AD-0094-32E5AA2BEA8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570680"/>
            <a:ext cx="685800" cy="28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daphne-eu.github.io/resources/DLR.jpg">
            <a:extLst>
              <a:ext uri="{FF2B5EF4-FFF2-40B4-BE49-F238E27FC236}">
                <a16:creationId xmlns:a16="http://schemas.microsoft.com/office/drawing/2014/main" id="{215558E7-FE9A-0077-57C0-0103C49EE70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863646"/>
            <a:ext cx="685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daphne-eu.github.io/resources/ETH.jpg">
            <a:extLst>
              <a:ext uri="{FF2B5EF4-FFF2-40B4-BE49-F238E27FC236}">
                <a16:creationId xmlns:a16="http://schemas.microsoft.com/office/drawing/2014/main" id="{DD94FFC7-77BF-5BA6-322F-04E6319BC3B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228165"/>
            <a:ext cx="6858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daphne-eu.github.io/resources/HPI.jpg">
            <a:extLst>
              <a:ext uri="{FF2B5EF4-FFF2-40B4-BE49-F238E27FC236}">
                <a16:creationId xmlns:a16="http://schemas.microsoft.com/office/drawing/2014/main" id="{5FABC95D-28DF-EE4F-D535-CE4A4F982E4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396374"/>
            <a:ext cx="685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daphne-eu.github.io/resources/ICCS.jpg">
            <a:extLst>
              <a:ext uri="{FF2B5EF4-FFF2-40B4-BE49-F238E27FC236}">
                <a16:creationId xmlns:a16="http://schemas.microsoft.com/office/drawing/2014/main" id="{C80A27DC-9E37-8B0B-3AB7-7713F0552D3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83736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daphne-eu.github.io/resources/Infineon.jpg">
            <a:extLst>
              <a:ext uri="{FF2B5EF4-FFF2-40B4-BE49-F238E27FC236}">
                <a16:creationId xmlns:a16="http://schemas.microsoft.com/office/drawing/2014/main" id="{2F1F9F46-4CDF-E902-75A5-7156E10C0963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4232134"/>
            <a:ext cx="685800" cy="3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daphne-eu.github.io/resources/ITU_small.png">
            <a:extLst>
              <a:ext uri="{FF2B5EF4-FFF2-40B4-BE49-F238E27FC236}">
                <a16:creationId xmlns:a16="http://schemas.microsoft.com/office/drawing/2014/main" id="{BB6823F6-ABD8-98AA-761C-4D58360053FA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5104477"/>
            <a:ext cx="685800" cy="33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s://daphne-eu.github.io/resources/KAI.jpg">
            <a:extLst>
              <a:ext uri="{FF2B5EF4-FFF2-40B4-BE49-F238E27FC236}">
                <a16:creationId xmlns:a16="http://schemas.microsoft.com/office/drawing/2014/main" id="{4CA5FBF8-A623-1E32-2D0B-285C05FB1B3F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217232"/>
            <a:ext cx="68580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https://daphne-eu.github.io/resources/TUD.jpg">
            <a:extLst>
              <a:ext uri="{FF2B5EF4-FFF2-40B4-BE49-F238E27FC236}">
                <a16:creationId xmlns:a16="http://schemas.microsoft.com/office/drawing/2014/main" id="{B3C13A55-BF13-B88A-3FE7-A1A7B0523AAB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608937"/>
            <a:ext cx="685800" cy="19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https://daphne-eu.github.io/resources/UM.jpg">
            <a:extLst>
              <a:ext uri="{FF2B5EF4-FFF2-40B4-BE49-F238E27FC236}">
                <a16:creationId xmlns:a16="http://schemas.microsoft.com/office/drawing/2014/main" id="{5E90741E-0DC2-9B00-C31E-18211310C86C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836805"/>
            <a:ext cx="685800" cy="40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https://daphne-eu.github.io/resources/UBAS.jpg">
            <a:extLst>
              <a:ext uri="{FF2B5EF4-FFF2-40B4-BE49-F238E27FC236}">
                <a16:creationId xmlns:a16="http://schemas.microsoft.com/office/drawing/2014/main" id="{D80C9172-3297-739E-31E4-821EB701E96C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5288168"/>
            <a:ext cx="685800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E7BC4A-7F0C-660B-2307-79E48F2CFE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27" y="4244341"/>
            <a:ext cx="453008" cy="3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41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82E293-E245-8A8C-FE70-E6679A8D9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Integrated Data Analysis (IDA) Pipelines</a:t>
            </a: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99E4BE4-B36A-3D7B-4EEC-E7FFCF43CF0D}"/>
              </a:ext>
            </a:extLst>
          </p:cNvPr>
          <p:cNvGrpSpPr/>
          <p:nvPr/>
        </p:nvGrpSpPr>
        <p:grpSpPr>
          <a:xfrm>
            <a:off x="2635591" y="1254573"/>
            <a:ext cx="6920818" cy="4591059"/>
            <a:chOff x="2101466" y="1254572"/>
            <a:chExt cx="7991214" cy="5301128"/>
          </a:xfrm>
        </p:grpSpPr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3E1201C-CC65-04F0-C552-26849DDCA59C}"/>
                </a:ext>
              </a:extLst>
            </p:cNvPr>
            <p:cNvSpPr txBox="1"/>
            <p:nvPr/>
          </p:nvSpPr>
          <p:spPr>
            <a:xfrm>
              <a:off x="2200072" y="2136968"/>
              <a:ext cx="1912380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Data Management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0FBF11F-F2F4-91BB-13F7-C28E008DA561}"/>
                </a:ext>
              </a:extLst>
            </p:cNvPr>
            <p:cNvSpPr txBox="1"/>
            <p:nvPr/>
          </p:nvSpPr>
          <p:spPr>
            <a:xfrm>
              <a:off x="5053519" y="2136968"/>
              <a:ext cx="1855001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Machine Learning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82069D8E-FFB9-6D11-6C31-2F521A13678A}"/>
                </a:ext>
              </a:extLst>
            </p:cNvPr>
            <p:cNvSpPr txBox="1"/>
            <p:nvPr/>
          </p:nvSpPr>
          <p:spPr>
            <a:xfrm>
              <a:off x="7821472" y="2131316"/>
              <a:ext cx="2201124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High-Perf. Computing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C91BA90-1DFE-763D-5B19-2ABD0D6825DC}"/>
                </a:ext>
              </a:extLst>
            </p:cNvPr>
            <p:cNvSpPr txBox="1"/>
            <p:nvPr/>
          </p:nvSpPr>
          <p:spPr>
            <a:xfrm>
              <a:off x="2559825" y="1254572"/>
              <a:ext cx="1225685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DM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9FA078C-6CA2-4DEC-DB02-0B67D0954312}"/>
                </a:ext>
              </a:extLst>
            </p:cNvPr>
            <p:cNvSpPr txBox="1"/>
            <p:nvPr/>
          </p:nvSpPr>
          <p:spPr>
            <a:xfrm>
              <a:off x="5423823" y="1254572"/>
              <a:ext cx="1118331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ML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AA7DF07-C5EB-FBD5-3705-750EB129A389}"/>
                </a:ext>
              </a:extLst>
            </p:cNvPr>
            <p:cNvSpPr txBox="1"/>
            <p:nvPr/>
          </p:nvSpPr>
          <p:spPr>
            <a:xfrm>
              <a:off x="8112087" y="1254572"/>
              <a:ext cx="1588468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HPC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96A16D31-5CA3-B381-5896-6AB6DA316C49}"/>
                </a:ext>
              </a:extLst>
            </p:cNvPr>
            <p:cNvSpPr txBox="1"/>
            <p:nvPr/>
          </p:nvSpPr>
          <p:spPr>
            <a:xfrm>
              <a:off x="4331816" y="1473662"/>
              <a:ext cx="559350" cy="817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prstClr val="black"/>
                  </a:solidFill>
                  <a:latin typeface="Droid Sans"/>
                </a:rPr>
                <a:t>+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7C98799-A1DD-76D4-CB11-F21F21D6D8AC}"/>
                </a:ext>
              </a:extLst>
            </p:cNvPr>
            <p:cNvSpPr txBox="1"/>
            <p:nvPr/>
          </p:nvSpPr>
          <p:spPr>
            <a:xfrm>
              <a:off x="7074812" y="1473662"/>
              <a:ext cx="559350" cy="817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prstClr val="black"/>
                  </a:solidFill>
                  <a:latin typeface="Droid Sans"/>
                </a:rPr>
                <a:t>+</a:t>
              </a:r>
            </a:p>
          </p:txBody>
        </p:sp>
        <p:sp>
          <p:nvSpPr>
            <p:cNvPr id="50" name="Can 8">
              <a:extLst>
                <a:ext uri="{FF2B5EF4-FFF2-40B4-BE49-F238E27FC236}">
                  <a16:creationId xmlns:a16="http://schemas.microsoft.com/office/drawing/2014/main" id="{1091B910-6179-4E1B-7146-BAEFF2F0F2D3}"/>
                </a:ext>
              </a:extLst>
            </p:cNvPr>
            <p:cNvSpPr/>
            <p:nvPr/>
          </p:nvSpPr>
          <p:spPr>
            <a:xfrm>
              <a:off x="2766172" y="5543056"/>
              <a:ext cx="601476" cy="583611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FE75B53E-D863-DD99-E3E5-6A5113C65D6C}"/>
                </a:ext>
              </a:extLst>
            </p:cNvPr>
            <p:cNvSpPr/>
            <p:nvPr/>
          </p:nvSpPr>
          <p:spPr>
            <a:xfrm>
              <a:off x="2436200" y="421886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Small-Scale Simulation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w/ diff. 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params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52" name="Straight Arrow Connector 10">
              <a:extLst>
                <a:ext uri="{FF2B5EF4-FFF2-40B4-BE49-F238E27FC236}">
                  <a16:creationId xmlns:a16="http://schemas.microsoft.com/office/drawing/2014/main" id="{C9B5A853-27F2-6F37-0ED0-6A4682B671E7}"/>
                </a:ext>
              </a:extLst>
            </p:cNvPr>
            <p:cNvCxnSpPr>
              <a:stCxn id="51" idx="2"/>
              <a:endCxn id="50" idx="1"/>
            </p:cNvCxnSpPr>
            <p:nvPr/>
          </p:nvCxnSpPr>
          <p:spPr>
            <a:xfrm flipH="1">
              <a:off x="3066910" y="4900142"/>
              <a:ext cx="2" cy="6429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53" name="Can 12">
              <a:extLst>
                <a:ext uri="{FF2B5EF4-FFF2-40B4-BE49-F238E27FC236}">
                  <a16:creationId xmlns:a16="http://schemas.microsoft.com/office/drawing/2014/main" id="{E8FF5396-7197-1F28-4DD5-879057F22FCE}"/>
                </a:ext>
              </a:extLst>
            </p:cNvPr>
            <p:cNvSpPr/>
            <p:nvPr/>
          </p:nvSpPr>
          <p:spPr>
            <a:xfrm>
              <a:off x="4252258" y="5520048"/>
              <a:ext cx="628845" cy="629628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D’</a:t>
              </a:r>
            </a:p>
          </p:txBody>
        </p:sp>
        <p:sp>
          <p:nvSpPr>
            <p:cNvPr id="54" name="Rectangle 13">
              <a:extLst>
                <a:ext uri="{FF2B5EF4-FFF2-40B4-BE49-F238E27FC236}">
                  <a16:creationId xmlns:a16="http://schemas.microsoft.com/office/drawing/2014/main" id="{3226D2DC-2393-5191-01D5-49513E6915E2}"/>
                </a:ext>
              </a:extLst>
            </p:cNvPr>
            <p:cNvSpPr/>
            <p:nvPr/>
          </p:nvSpPr>
          <p:spPr>
            <a:xfrm>
              <a:off x="3935970" y="4217617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Featurization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 and Random Reshuffling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5" name="Rectangle 14">
              <a:extLst>
                <a:ext uri="{FF2B5EF4-FFF2-40B4-BE49-F238E27FC236}">
                  <a16:creationId xmlns:a16="http://schemas.microsoft.com/office/drawing/2014/main" id="{01FA1832-BE08-A2AA-C579-8AE5687EFB6F}"/>
                </a:ext>
              </a:extLst>
            </p:cNvPr>
            <p:cNvSpPr/>
            <p:nvPr/>
          </p:nvSpPr>
          <p:spPr>
            <a:xfrm>
              <a:off x="5412161" y="4213696"/>
              <a:ext cx="1042498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ML Model Training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6" name="Rectangle 15">
              <a:extLst>
                <a:ext uri="{FF2B5EF4-FFF2-40B4-BE49-F238E27FC236}">
                  <a16:creationId xmlns:a16="http://schemas.microsoft.com/office/drawing/2014/main" id="{06080F59-2638-2678-B998-FE33B6CF57C3}"/>
                </a:ext>
              </a:extLst>
            </p:cNvPr>
            <p:cNvSpPr/>
            <p:nvPr/>
          </p:nvSpPr>
          <p:spPr>
            <a:xfrm>
              <a:off x="6640789" y="4441514"/>
              <a:ext cx="310685" cy="225642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57" name="Rectangle 16">
              <a:extLst>
                <a:ext uri="{FF2B5EF4-FFF2-40B4-BE49-F238E27FC236}">
                  <a16:creationId xmlns:a16="http://schemas.microsoft.com/office/drawing/2014/main" id="{75EE974C-AB29-D11C-F0B7-1521F9F2A780}"/>
                </a:ext>
              </a:extLst>
            </p:cNvPr>
            <p:cNvSpPr/>
            <p:nvPr/>
          </p:nvSpPr>
          <p:spPr>
            <a:xfrm>
              <a:off x="7144578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ML-assisted </a:t>
              </a:r>
              <a:b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</a:b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Full-Scale Simulation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8" name="Can 17">
              <a:extLst>
                <a:ext uri="{FF2B5EF4-FFF2-40B4-BE49-F238E27FC236}">
                  <a16:creationId xmlns:a16="http://schemas.microsoft.com/office/drawing/2014/main" id="{EDB31439-B519-8F2D-873E-7FBF2C3BEA15}"/>
                </a:ext>
              </a:extLst>
            </p:cNvPr>
            <p:cNvSpPr/>
            <p:nvPr/>
          </p:nvSpPr>
          <p:spPr>
            <a:xfrm>
              <a:off x="7997583" y="5319534"/>
              <a:ext cx="1090120" cy="1030655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D’’</a:t>
              </a:r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A854C34B-5847-CC22-EA8A-11B995E747AC}"/>
                </a:ext>
              </a:extLst>
            </p:cNvPr>
            <p:cNvSpPr/>
            <p:nvPr/>
          </p:nvSpPr>
          <p:spPr>
            <a:xfrm>
              <a:off x="8644347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Data-Analysis Pipeline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60" name="Straight Arrow Connector 21">
              <a:extLst>
                <a:ext uri="{FF2B5EF4-FFF2-40B4-BE49-F238E27FC236}">
                  <a16:creationId xmlns:a16="http://schemas.microsoft.com/office/drawing/2014/main" id="{2EA9450D-CEAC-EE5A-D80E-C7D4D25D0F2F}"/>
                </a:ext>
              </a:extLst>
            </p:cNvPr>
            <p:cNvCxnSpPr>
              <a:stCxn id="54" idx="2"/>
              <a:endCxn id="53" idx="1"/>
            </p:cNvCxnSpPr>
            <p:nvPr/>
          </p:nvCxnSpPr>
          <p:spPr>
            <a:xfrm flipH="1">
              <a:off x="4566681" y="4898894"/>
              <a:ext cx="1" cy="62115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837B729B-8FFC-47A7-B33C-41FEA044A737}"/>
                </a:ext>
              </a:extLst>
            </p:cNvPr>
            <p:cNvSpPr/>
            <p:nvPr/>
          </p:nvSpPr>
          <p:spPr>
            <a:xfrm>
              <a:off x="9758589" y="5337757"/>
              <a:ext cx="147181" cy="10667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62" name="Straight Arrow Connector 24">
              <a:extLst>
                <a:ext uri="{FF2B5EF4-FFF2-40B4-BE49-F238E27FC236}">
                  <a16:creationId xmlns:a16="http://schemas.microsoft.com/office/drawing/2014/main" id="{4E354C2E-1D87-10B7-1207-8D4920E2B035}"/>
                </a:ext>
              </a:extLst>
            </p:cNvPr>
            <p:cNvCxnSpPr>
              <a:stCxn id="51" idx="3"/>
              <a:endCxn id="54" idx="1"/>
            </p:cNvCxnSpPr>
            <p:nvPr/>
          </p:nvCxnSpPr>
          <p:spPr>
            <a:xfrm flipV="1">
              <a:off x="3697623" y="4558256"/>
              <a:ext cx="238347" cy="124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3" name="Straight Arrow Connector 25">
              <a:extLst>
                <a:ext uri="{FF2B5EF4-FFF2-40B4-BE49-F238E27FC236}">
                  <a16:creationId xmlns:a16="http://schemas.microsoft.com/office/drawing/2014/main" id="{0DCE9E5F-9518-2793-BD2D-3A4A8D2DF07B}"/>
                </a:ext>
              </a:extLst>
            </p:cNvPr>
            <p:cNvCxnSpPr>
              <a:stCxn id="54" idx="3"/>
              <a:endCxn id="55" idx="1"/>
            </p:cNvCxnSpPr>
            <p:nvPr/>
          </p:nvCxnSpPr>
          <p:spPr>
            <a:xfrm flipV="1">
              <a:off x="5197393" y="4554334"/>
              <a:ext cx="214767" cy="392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4" name="Straight Arrow Connector 26">
              <a:extLst>
                <a:ext uri="{FF2B5EF4-FFF2-40B4-BE49-F238E27FC236}">
                  <a16:creationId xmlns:a16="http://schemas.microsoft.com/office/drawing/2014/main" id="{3083FF96-39F5-3FB4-B584-0D029850F47D}"/>
                </a:ext>
              </a:extLst>
            </p:cNvPr>
            <p:cNvCxnSpPr>
              <a:stCxn id="55" idx="3"/>
              <a:endCxn id="56" idx="1"/>
            </p:cNvCxnSpPr>
            <p:nvPr/>
          </p:nvCxnSpPr>
          <p:spPr>
            <a:xfrm>
              <a:off x="6454659" y="4554334"/>
              <a:ext cx="18613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5" name="Straight Arrow Connector 27">
              <a:extLst>
                <a:ext uri="{FF2B5EF4-FFF2-40B4-BE49-F238E27FC236}">
                  <a16:creationId xmlns:a16="http://schemas.microsoft.com/office/drawing/2014/main" id="{92D0C443-4472-97B2-2CC2-A8051E932CCC}"/>
                </a:ext>
              </a:extLst>
            </p:cNvPr>
            <p:cNvCxnSpPr>
              <a:stCxn id="56" idx="3"/>
              <a:endCxn id="57" idx="1"/>
            </p:cNvCxnSpPr>
            <p:nvPr/>
          </p:nvCxnSpPr>
          <p:spPr>
            <a:xfrm>
              <a:off x="6951474" y="4554334"/>
              <a:ext cx="19310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6" name="Straight Arrow Connector 28">
              <a:extLst>
                <a:ext uri="{FF2B5EF4-FFF2-40B4-BE49-F238E27FC236}">
                  <a16:creationId xmlns:a16="http://schemas.microsoft.com/office/drawing/2014/main" id="{FA636FC8-AC9C-DFA4-0750-46871D75BC89}"/>
                </a:ext>
              </a:extLst>
            </p:cNvPr>
            <p:cNvCxnSpPr>
              <a:stCxn id="57" idx="3"/>
              <a:endCxn id="59" idx="1"/>
            </p:cNvCxnSpPr>
            <p:nvPr/>
          </p:nvCxnSpPr>
          <p:spPr>
            <a:xfrm>
              <a:off x="8406001" y="4554334"/>
              <a:ext cx="23834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7" name="Straight Arrow Connector 29">
              <a:extLst>
                <a:ext uri="{FF2B5EF4-FFF2-40B4-BE49-F238E27FC236}">
                  <a16:creationId xmlns:a16="http://schemas.microsoft.com/office/drawing/2014/main" id="{E40093B9-9C59-741F-65FC-AC68F84CDED9}"/>
                </a:ext>
              </a:extLst>
            </p:cNvPr>
            <p:cNvCxnSpPr>
              <a:stCxn id="50" idx="1"/>
            </p:cNvCxnSpPr>
            <p:nvPr/>
          </p:nvCxnSpPr>
          <p:spPr>
            <a:xfrm flipV="1">
              <a:off x="3066910" y="4894972"/>
              <a:ext cx="1185348" cy="64808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68" name="Straight Arrow Connector 30">
              <a:extLst>
                <a:ext uri="{FF2B5EF4-FFF2-40B4-BE49-F238E27FC236}">
                  <a16:creationId xmlns:a16="http://schemas.microsoft.com/office/drawing/2014/main" id="{2B551559-F5EF-602D-9C98-9B1BEBFCD33D}"/>
                </a:ext>
              </a:extLst>
            </p:cNvPr>
            <p:cNvCxnSpPr>
              <a:stCxn id="53" idx="1"/>
            </p:cNvCxnSpPr>
            <p:nvPr/>
          </p:nvCxnSpPr>
          <p:spPr>
            <a:xfrm flipV="1">
              <a:off x="4566681" y="4894972"/>
              <a:ext cx="1066594" cy="6250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69" name="Straight Arrow Connector 31">
              <a:extLst>
                <a:ext uri="{FF2B5EF4-FFF2-40B4-BE49-F238E27FC236}">
                  <a16:creationId xmlns:a16="http://schemas.microsoft.com/office/drawing/2014/main" id="{33DC3B8D-5E92-7009-9EED-026B69CF974E}"/>
                </a:ext>
              </a:extLst>
            </p:cNvPr>
            <p:cNvCxnSpPr>
              <a:stCxn id="57" idx="2"/>
              <a:endCxn id="58" idx="1"/>
            </p:cNvCxnSpPr>
            <p:nvPr/>
          </p:nvCxnSpPr>
          <p:spPr>
            <a:xfrm>
              <a:off x="7775290" y="4894972"/>
              <a:ext cx="767354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70" name="Straight Arrow Connector 32">
              <a:extLst>
                <a:ext uri="{FF2B5EF4-FFF2-40B4-BE49-F238E27FC236}">
                  <a16:creationId xmlns:a16="http://schemas.microsoft.com/office/drawing/2014/main" id="{D44F7AA8-FF9C-7E9E-3BC9-3C2A73A73EBF}"/>
                </a:ext>
              </a:extLst>
            </p:cNvPr>
            <p:cNvCxnSpPr>
              <a:stCxn id="58" idx="1"/>
              <a:endCxn id="59" idx="2"/>
            </p:cNvCxnSpPr>
            <p:nvPr/>
          </p:nvCxnSpPr>
          <p:spPr>
            <a:xfrm flipV="1">
              <a:off x="8542644" y="4894972"/>
              <a:ext cx="732415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71" name="Straight Arrow Connector 33">
              <a:extLst>
                <a:ext uri="{FF2B5EF4-FFF2-40B4-BE49-F238E27FC236}">
                  <a16:creationId xmlns:a16="http://schemas.microsoft.com/office/drawing/2014/main" id="{A6E6C565-123B-E220-70CC-F2ADC5C66DED}"/>
                </a:ext>
              </a:extLst>
            </p:cNvPr>
            <p:cNvCxnSpPr>
              <a:stCxn id="59" idx="2"/>
              <a:endCxn id="61" idx="0"/>
            </p:cNvCxnSpPr>
            <p:nvPr/>
          </p:nvCxnSpPr>
          <p:spPr>
            <a:xfrm>
              <a:off x="9275059" y="4894972"/>
              <a:ext cx="557121" cy="44278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4ECECF8D-682E-546D-27C7-2C1D958A9C0E}"/>
                </a:ext>
              </a:extLst>
            </p:cNvPr>
            <p:cNvSpPr txBox="1"/>
            <p:nvPr/>
          </p:nvSpPr>
          <p:spPr>
            <a:xfrm>
              <a:off x="8369096" y="3826537"/>
              <a:ext cx="1723584" cy="319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Query processing</a:t>
              </a:r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3F2089C9-B880-6250-D081-8D9271C4D06E}"/>
                </a:ext>
              </a:extLst>
            </p:cNvPr>
            <p:cNvSpPr txBox="1"/>
            <p:nvPr/>
          </p:nvSpPr>
          <p:spPr>
            <a:xfrm>
              <a:off x="4346247" y="3641493"/>
              <a:ext cx="1869807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Data preprocessing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cleaning</a:t>
              </a: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74C5248D-C2DE-C91C-1DE3-4C18866ABCDC}"/>
                </a:ext>
              </a:extLst>
            </p:cNvPr>
            <p:cNvSpPr txBox="1"/>
            <p:nvPr/>
          </p:nvSpPr>
          <p:spPr>
            <a:xfrm>
              <a:off x="2101466" y="3618116"/>
              <a:ext cx="1930889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HPC, custom codes,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simulations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2D2AAAF7-6856-521B-97B8-BF0564967824}"/>
                </a:ext>
              </a:extLst>
            </p:cNvPr>
            <p:cNvSpPr txBox="1"/>
            <p:nvPr/>
          </p:nvSpPr>
          <p:spPr>
            <a:xfrm>
              <a:off x="5909889" y="5076999"/>
              <a:ext cx="1747646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ML model training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scoring</a:t>
              </a: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8783F585-7117-DB96-3966-255E963B6F62}"/>
                </a:ext>
              </a:extLst>
            </p:cNvPr>
            <p:cNvSpPr txBox="1"/>
            <p:nvPr/>
          </p:nvSpPr>
          <p:spPr>
            <a:xfrm>
              <a:off x="2946302" y="6235859"/>
              <a:ext cx="1782814" cy="319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Open data formats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83157E5-A5FC-AD16-D157-1576ABB5FFB8}"/>
                </a:ext>
              </a:extLst>
            </p:cNvPr>
            <p:cNvSpPr txBox="1"/>
            <p:nvPr/>
          </p:nvSpPr>
          <p:spPr>
            <a:xfrm>
              <a:off x="4105140" y="3059357"/>
              <a:ext cx="3981718" cy="39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889FB"/>
                  </a:solidFill>
                  <a:latin typeface="Droid Sans"/>
                </a:rPr>
                <a:t>Example: ML-assisted Simulation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656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7863C3-87D0-7CAE-48C2-4FDC71389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5B95DE-A5C8-6A3C-6DA3-509034AB068C}"/>
              </a:ext>
            </a:extLst>
          </p:cNvPr>
          <p:cNvSpPr txBox="1">
            <a:spLocks/>
          </p:cNvSpPr>
          <p:nvPr/>
        </p:nvSpPr>
        <p:spPr>
          <a:xfrm>
            <a:off x="619165" y="928976"/>
            <a:ext cx="4632038" cy="4940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Deployment Challenges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Hardware Challenges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DM+ML+HPC share compilation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and runtime techniques /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converging cluster hardware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End of Dennard scaling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889FB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End of Moore’s law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Amdahl’s law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889FB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BE32D-AF44-2723-EF7C-19DFA88C5748}"/>
              </a:ext>
            </a:extLst>
          </p:cNvPr>
          <p:cNvSpPr/>
          <p:nvPr/>
        </p:nvSpPr>
        <p:spPr>
          <a:xfrm>
            <a:off x="5298951" y="3261683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Representations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E227A-7C44-3195-7D32-C48CBFF45BB9}"/>
              </a:ext>
            </a:extLst>
          </p:cNvPr>
          <p:cNvSpPr txBox="1"/>
          <p:nvPr/>
        </p:nvSpPr>
        <p:spPr>
          <a:xfrm>
            <a:off x="5366869" y="5112299"/>
            <a:ext cx="2198451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  <a:latin typeface="Droid Sans"/>
                <a:cs typeface="Calibri" panose="020F0502020204030204" pitchFamily="34" charset="0"/>
              </a:rPr>
              <a:t>Sparsity Exploitation</a:t>
            </a: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 from Algorithms to HW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00868-1CCC-33EB-E15F-97BECBB0D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6082942" y="3959804"/>
            <a:ext cx="813223" cy="75356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20C3D9-1E2C-82AC-5EB5-58AE3E609F0D}"/>
              </a:ext>
            </a:extLst>
          </p:cNvPr>
          <p:cNvGrpSpPr>
            <a:grpSpLocks noChangeAspect="1"/>
          </p:cNvGrpSpPr>
          <p:nvPr/>
        </p:nvGrpSpPr>
        <p:grpSpPr>
          <a:xfrm>
            <a:off x="5459616" y="3720784"/>
            <a:ext cx="496527" cy="480535"/>
            <a:chOff x="6358929" y="3848272"/>
            <a:chExt cx="2418304" cy="2340419"/>
          </a:xfrm>
        </p:grpSpPr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92EF2C3-A800-1E7B-D9AD-C62D30BBB199}"/>
                </a:ext>
              </a:extLst>
            </p:cNvPr>
            <p:cNvGrpSpPr/>
            <p:nvPr/>
          </p:nvGrpSpPr>
          <p:grpSpPr>
            <a:xfrm>
              <a:off x="6857057" y="3848272"/>
              <a:ext cx="1920176" cy="1860868"/>
              <a:chOff x="5257697" y="1796729"/>
              <a:chExt cx="1920176" cy="1860868"/>
            </a:xfrm>
          </p:grpSpPr>
          <p:grpSp>
            <p:nvGrpSpPr>
              <p:cNvPr id="36" name="Group 40">
                <a:extLst>
                  <a:ext uri="{FF2B5EF4-FFF2-40B4-BE49-F238E27FC236}">
                    <a16:creationId xmlns:a16="http://schemas.microsoft.com/office/drawing/2014/main" id="{7FB0A434-6F3C-4C58-2755-555BDB6C0ADD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45" name="Cube 49">
                  <a:extLst>
                    <a:ext uri="{FF2B5EF4-FFF2-40B4-BE49-F238E27FC236}">
                      <a16:creationId xmlns:a16="http://schemas.microsoft.com/office/drawing/2014/main" id="{FA99FE89-1D89-F0A3-3642-21FD559B6D8F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Cube 50">
                  <a:extLst>
                    <a:ext uri="{FF2B5EF4-FFF2-40B4-BE49-F238E27FC236}">
                      <a16:creationId xmlns:a16="http://schemas.microsoft.com/office/drawing/2014/main" id="{2E97483C-02C6-69A5-5C98-21C05E0C5F32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Cube 51">
                  <a:extLst>
                    <a:ext uri="{FF2B5EF4-FFF2-40B4-BE49-F238E27FC236}">
                      <a16:creationId xmlns:a16="http://schemas.microsoft.com/office/drawing/2014/main" id="{3FEB6782-8EB0-F9F3-89A5-DF560691A75F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" name="Group 41">
                <a:extLst>
                  <a:ext uri="{FF2B5EF4-FFF2-40B4-BE49-F238E27FC236}">
                    <a16:creationId xmlns:a16="http://schemas.microsoft.com/office/drawing/2014/main" id="{EAFFDD93-34AC-2F71-A286-A639B8FDBA45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42" name="Cube 46">
                  <a:extLst>
                    <a:ext uri="{FF2B5EF4-FFF2-40B4-BE49-F238E27FC236}">
                      <a16:creationId xmlns:a16="http://schemas.microsoft.com/office/drawing/2014/main" id="{C83F7EBD-987C-A854-F339-1CE6D405AB85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Cube 47">
                  <a:extLst>
                    <a:ext uri="{FF2B5EF4-FFF2-40B4-BE49-F238E27FC236}">
                      <a16:creationId xmlns:a16="http://schemas.microsoft.com/office/drawing/2014/main" id="{A735D5D2-341C-6A1B-C4A5-C87DB6A2F270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Cube 48">
                  <a:extLst>
                    <a:ext uri="{FF2B5EF4-FFF2-40B4-BE49-F238E27FC236}">
                      <a16:creationId xmlns:a16="http://schemas.microsoft.com/office/drawing/2014/main" id="{78D11884-736D-75DA-7AF1-60C78306D1B4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up 42">
                <a:extLst>
                  <a:ext uri="{FF2B5EF4-FFF2-40B4-BE49-F238E27FC236}">
                    <a16:creationId xmlns:a16="http://schemas.microsoft.com/office/drawing/2014/main" id="{5DB249C2-F959-D55B-513C-3C3D7C8E4858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9" name="Cube 43">
                  <a:extLst>
                    <a:ext uri="{FF2B5EF4-FFF2-40B4-BE49-F238E27FC236}">
                      <a16:creationId xmlns:a16="http://schemas.microsoft.com/office/drawing/2014/main" id="{719A55D0-AEF5-3C31-0866-E7D08FC5954B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Cube 44">
                  <a:extLst>
                    <a:ext uri="{FF2B5EF4-FFF2-40B4-BE49-F238E27FC236}">
                      <a16:creationId xmlns:a16="http://schemas.microsoft.com/office/drawing/2014/main" id="{254C6A73-11C2-53E2-15A4-E5EF954DD772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Cube 45">
                  <a:extLst>
                    <a:ext uri="{FF2B5EF4-FFF2-40B4-BE49-F238E27FC236}">
                      <a16:creationId xmlns:a16="http://schemas.microsoft.com/office/drawing/2014/main" id="{2EEB6BBA-E13F-E6A7-E562-32A324C9B8BE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id="{3741884A-25DB-FE68-8644-ED5287F3119E}"/>
                </a:ext>
              </a:extLst>
            </p:cNvPr>
            <p:cNvGrpSpPr/>
            <p:nvPr/>
          </p:nvGrpSpPr>
          <p:grpSpPr>
            <a:xfrm>
              <a:off x="6607993" y="4081970"/>
              <a:ext cx="1920176" cy="1860868"/>
              <a:chOff x="5257697" y="1796729"/>
              <a:chExt cx="1920176" cy="1860868"/>
            </a:xfrm>
          </p:grpSpPr>
          <p:grpSp>
            <p:nvGrpSpPr>
              <p:cNvPr id="24" name="Group 28">
                <a:extLst>
                  <a:ext uri="{FF2B5EF4-FFF2-40B4-BE49-F238E27FC236}">
                    <a16:creationId xmlns:a16="http://schemas.microsoft.com/office/drawing/2014/main" id="{4C8C4DB8-A79B-344D-33AC-2CAF179BBADB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3" name="Cube 37">
                  <a:extLst>
                    <a:ext uri="{FF2B5EF4-FFF2-40B4-BE49-F238E27FC236}">
                      <a16:creationId xmlns:a16="http://schemas.microsoft.com/office/drawing/2014/main" id="{9848DB81-95B6-97F5-CE77-3D9A65584E16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Cube 38">
                  <a:extLst>
                    <a:ext uri="{FF2B5EF4-FFF2-40B4-BE49-F238E27FC236}">
                      <a16:creationId xmlns:a16="http://schemas.microsoft.com/office/drawing/2014/main" id="{E0F68AE3-8477-1C9E-E035-462D86967DEE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Cube 39">
                  <a:extLst>
                    <a:ext uri="{FF2B5EF4-FFF2-40B4-BE49-F238E27FC236}">
                      <a16:creationId xmlns:a16="http://schemas.microsoft.com/office/drawing/2014/main" id="{27A40083-3C47-326E-E76B-FC753CA5C047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" name="Group 29">
                <a:extLst>
                  <a:ext uri="{FF2B5EF4-FFF2-40B4-BE49-F238E27FC236}">
                    <a16:creationId xmlns:a16="http://schemas.microsoft.com/office/drawing/2014/main" id="{3C3FD469-C7DF-2A76-25EB-DAC49826D1A7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0" name="Cube 34">
                  <a:extLst>
                    <a:ext uri="{FF2B5EF4-FFF2-40B4-BE49-F238E27FC236}">
                      <a16:creationId xmlns:a16="http://schemas.microsoft.com/office/drawing/2014/main" id="{4C30A1FC-A9DD-6400-B252-89EFD21963A9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Cube 35">
                  <a:extLst>
                    <a:ext uri="{FF2B5EF4-FFF2-40B4-BE49-F238E27FC236}">
                      <a16:creationId xmlns:a16="http://schemas.microsoft.com/office/drawing/2014/main" id="{08C49CE1-C3E6-C978-FAB6-50BE8A847B8D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Cube 36">
                  <a:extLst>
                    <a:ext uri="{FF2B5EF4-FFF2-40B4-BE49-F238E27FC236}">
                      <a16:creationId xmlns:a16="http://schemas.microsoft.com/office/drawing/2014/main" id="{DB7B0C51-3543-8B8E-AC97-689430E55B47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" name="Group 30">
                <a:extLst>
                  <a:ext uri="{FF2B5EF4-FFF2-40B4-BE49-F238E27FC236}">
                    <a16:creationId xmlns:a16="http://schemas.microsoft.com/office/drawing/2014/main" id="{28B2F016-023D-C758-FC49-FE2E5576453B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27" name="Cube 31">
                  <a:extLst>
                    <a:ext uri="{FF2B5EF4-FFF2-40B4-BE49-F238E27FC236}">
                      <a16:creationId xmlns:a16="http://schemas.microsoft.com/office/drawing/2014/main" id="{2F5D2AA2-5AAF-3DD8-645F-2162EF485180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Cube 32">
                  <a:extLst>
                    <a:ext uri="{FF2B5EF4-FFF2-40B4-BE49-F238E27FC236}">
                      <a16:creationId xmlns:a16="http://schemas.microsoft.com/office/drawing/2014/main" id="{6A4569CF-E4E6-7895-973C-E55CABF96DAE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Cube 33">
                  <a:extLst>
                    <a:ext uri="{FF2B5EF4-FFF2-40B4-BE49-F238E27FC236}">
                      <a16:creationId xmlns:a16="http://schemas.microsoft.com/office/drawing/2014/main" id="{3C3BB935-190E-A543-C094-0AAE9AC5D532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" name="Group 15">
              <a:extLst>
                <a:ext uri="{FF2B5EF4-FFF2-40B4-BE49-F238E27FC236}">
                  <a16:creationId xmlns:a16="http://schemas.microsoft.com/office/drawing/2014/main" id="{A4CE55CF-9066-98A4-7006-39C5418CEAFE}"/>
                </a:ext>
              </a:extLst>
            </p:cNvPr>
            <p:cNvGrpSpPr/>
            <p:nvPr/>
          </p:nvGrpSpPr>
          <p:grpSpPr>
            <a:xfrm>
              <a:off x="6358929" y="4327823"/>
              <a:ext cx="1920176" cy="1860868"/>
              <a:chOff x="5257697" y="1796729"/>
              <a:chExt cx="1920176" cy="1860868"/>
            </a:xfrm>
            <a:solidFill>
              <a:srgbClr val="F70146"/>
            </a:solidFill>
          </p:grpSpPr>
          <p:grpSp>
            <p:nvGrpSpPr>
              <p:cNvPr id="12" name="Group 16">
                <a:extLst>
                  <a:ext uri="{FF2B5EF4-FFF2-40B4-BE49-F238E27FC236}">
                    <a16:creationId xmlns:a16="http://schemas.microsoft.com/office/drawing/2014/main" id="{FFA47EF7-2C4C-A0ED-E182-CDB718796D80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21" name="Cube 25">
                  <a:extLst>
                    <a:ext uri="{FF2B5EF4-FFF2-40B4-BE49-F238E27FC236}">
                      <a16:creationId xmlns:a16="http://schemas.microsoft.com/office/drawing/2014/main" id="{055896B4-C1E3-6ED4-1116-C19BC8D59BAF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" name="Cube 26">
                  <a:extLst>
                    <a:ext uri="{FF2B5EF4-FFF2-40B4-BE49-F238E27FC236}">
                      <a16:creationId xmlns:a16="http://schemas.microsoft.com/office/drawing/2014/main" id="{CAECC908-E029-2D41-D9B5-35941C8CBC99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" name="Cube 27">
                  <a:extLst>
                    <a:ext uri="{FF2B5EF4-FFF2-40B4-BE49-F238E27FC236}">
                      <a16:creationId xmlns:a16="http://schemas.microsoft.com/office/drawing/2014/main" id="{5765E225-222A-B567-33C1-0F31A7E49F11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" name="Group 17">
                <a:extLst>
                  <a:ext uri="{FF2B5EF4-FFF2-40B4-BE49-F238E27FC236}">
                    <a16:creationId xmlns:a16="http://schemas.microsoft.com/office/drawing/2014/main" id="{F906A4A4-8296-4104-6655-22BFE9C2BA98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18" name="Cube 22">
                  <a:extLst>
                    <a:ext uri="{FF2B5EF4-FFF2-40B4-BE49-F238E27FC236}">
                      <a16:creationId xmlns:a16="http://schemas.microsoft.com/office/drawing/2014/main" id="{CCF15CCD-E8B8-5CFC-D776-6E876DC79001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Cube 23">
                  <a:extLst>
                    <a:ext uri="{FF2B5EF4-FFF2-40B4-BE49-F238E27FC236}">
                      <a16:creationId xmlns:a16="http://schemas.microsoft.com/office/drawing/2014/main" id="{C4F0C977-0940-F9E9-1089-F07C8A97BBDA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" name="Cube 24">
                  <a:extLst>
                    <a:ext uri="{FF2B5EF4-FFF2-40B4-BE49-F238E27FC236}">
                      <a16:creationId xmlns:a16="http://schemas.microsoft.com/office/drawing/2014/main" id="{E3A41A4C-205B-5EC6-4A7A-D1F8763E475A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Group 18">
                <a:extLst>
                  <a:ext uri="{FF2B5EF4-FFF2-40B4-BE49-F238E27FC236}">
                    <a16:creationId xmlns:a16="http://schemas.microsoft.com/office/drawing/2014/main" id="{FDDEAEFF-ADBA-A015-361D-DC5795BFC4BC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15" name="Cube 19">
                  <a:extLst>
                    <a:ext uri="{FF2B5EF4-FFF2-40B4-BE49-F238E27FC236}">
                      <a16:creationId xmlns:a16="http://schemas.microsoft.com/office/drawing/2014/main" id="{E6A7EF8B-82A7-7016-42A0-D96D6B70412E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" name="Cube 20">
                  <a:extLst>
                    <a:ext uri="{FF2B5EF4-FFF2-40B4-BE49-F238E27FC236}">
                      <a16:creationId xmlns:a16="http://schemas.microsoft.com/office/drawing/2014/main" id="{55E50098-75ED-1CCD-0A9C-DF0EBF14D77D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Cube 21">
                  <a:extLst>
                    <a:ext uri="{FF2B5EF4-FFF2-40B4-BE49-F238E27FC236}">
                      <a16:creationId xmlns:a16="http://schemas.microsoft.com/office/drawing/2014/main" id="{F00155A0-D2DD-8446-0CB4-352B0322907C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</p:grpSp>
      <p:pic>
        <p:nvPicPr>
          <p:cNvPr id="48" name="Picture 8">
            <a:extLst>
              <a:ext uri="{FF2B5EF4-FFF2-40B4-BE49-F238E27FC236}">
                <a16:creationId xmlns:a16="http://schemas.microsoft.com/office/drawing/2014/main" id="{828DE3E5-B039-5E2B-5466-407E19C5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13" y="3688013"/>
            <a:ext cx="496962" cy="667561"/>
          </a:xfrm>
          <a:prstGeom prst="rect">
            <a:avLst/>
          </a:prstGeom>
        </p:spPr>
      </p:pic>
      <p:sp>
        <p:nvSpPr>
          <p:cNvPr id="49" name="TextBox 9">
            <a:extLst>
              <a:ext uri="{FF2B5EF4-FFF2-40B4-BE49-F238E27FC236}">
                <a16:creationId xmlns:a16="http://schemas.microsoft.com/office/drawing/2014/main" id="{E1BD6C5B-0846-004F-7C4A-9F81ADEDDDE2}"/>
              </a:ext>
            </a:extLst>
          </p:cNvPr>
          <p:cNvSpPr txBox="1"/>
          <p:nvPr/>
        </p:nvSpPr>
        <p:spPr>
          <a:xfrm>
            <a:off x="5394623" y="4299871"/>
            <a:ext cx="5795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dense</a:t>
            </a: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81F62FF8-BD25-10BC-79C5-060C0D3AA695}"/>
              </a:ext>
            </a:extLst>
          </p:cNvPr>
          <p:cNvSpPr txBox="1"/>
          <p:nvPr/>
        </p:nvSpPr>
        <p:spPr>
          <a:xfrm>
            <a:off x="6145918" y="3644872"/>
            <a:ext cx="5795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F5F42B3B-B074-86A4-2BCE-76C88E0900D9}"/>
              </a:ext>
            </a:extLst>
          </p:cNvPr>
          <p:cNvSpPr txBox="1"/>
          <p:nvPr/>
        </p:nvSpPr>
        <p:spPr>
          <a:xfrm>
            <a:off x="6839946" y="4283657"/>
            <a:ext cx="817621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sparse</a:t>
            </a:r>
          </a:p>
        </p:txBody>
      </p:sp>
      <p:sp>
        <p:nvSpPr>
          <p:cNvPr id="52" name="TextBox 12">
            <a:extLst>
              <a:ext uri="{FF2B5EF4-FFF2-40B4-BE49-F238E27FC236}">
                <a16:creationId xmlns:a16="http://schemas.microsoft.com/office/drawing/2014/main" id="{A5411FAD-1E54-757E-34D7-A0F86BC727BD}"/>
              </a:ext>
            </a:extLst>
          </p:cNvPr>
          <p:cNvSpPr txBox="1"/>
          <p:nvPr/>
        </p:nvSpPr>
        <p:spPr>
          <a:xfrm>
            <a:off x="5850843" y="4643581"/>
            <a:ext cx="118743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compressed</a:t>
            </a:r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B0A5A7DE-F857-3097-0248-77FC256CBE0E}"/>
              </a:ext>
            </a:extLst>
          </p:cNvPr>
          <p:cNvSpPr/>
          <p:nvPr/>
        </p:nvSpPr>
        <p:spPr>
          <a:xfrm>
            <a:off x="7823916" y="3261684"/>
            <a:ext cx="1755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Placement</a:t>
            </a:r>
          </a:p>
        </p:txBody>
      </p:sp>
      <p:pic>
        <p:nvPicPr>
          <p:cNvPr id="54" name="Picture 56">
            <a:extLst>
              <a:ext uri="{FF2B5EF4-FFF2-40B4-BE49-F238E27FC236}">
                <a16:creationId xmlns:a16="http://schemas.microsoft.com/office/drawing/2014/main" id="{796872AC-08A0-2FEC-867A-35668ABD4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5146882"/>
            <a:ext cx="960257" cy="471045"/>
          </a:xfrm>
          <a:prstGeom prst="rect">
            <a:avLst/>
          </a:prstGeom>
        </p:spPr>
      </p:pic>
      <p:pic>
        <p:nvPicPr>
          <p:cNvPr id="55" name="Picture 57">
            <a:extLst>
              <a:ext uri="{FF2B5EF4-FFF2-40B4-BE49-F238E27FC236}">
                <a16:creationId xmlns:a16="http://schemas.microsoft.com/office/drawing/2014/main" id="{40574B77-F17D-E337-885F-EB438E143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932" y="4450775"/>
            <a:ext cx="1032611" cy="641017"/>
          </a:xfrm>
          <a:prstGeom prst="rect">
            <a:avLst/>
          </a:prstGeom>
        </p:spPr>
      </p:pic>
      <p:pic>
        <p:nvPicPr>
          <p:cNvPr id="56" name="Picture 58">
            <a:extLst>
              <a:ext uri="{FF2B5EF4-FFF2-40B4-BE49-F238E27FC236}">
                <a16:creationId xmlns:a16="http://schemas.microsoft.com/office/drawing/2014/main" id="{A6DF8A47-100A-C67D-CEBE-2C56E22DD1E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968" y="4102858"/>
            <a:ext cx="370590" cy="495343"/>
          </a:xfrm>
          <a:prstGeom prst="rect">
            <a:avLst/>
          </a:prstGeom>
        </p:spPr>
      </p:pic>
      <p:pic>
        <p:nvPicPr>
          <p:cNvPr id="57" name="Picture 59">
            <a:extLst>
              <a:ext uri="{FF2B5EF4-FFF2-40B4-BE49-F238E27FC236}">
                <a16:creationId xmlns:a16="http://schemas.microsoft.com/office/drawing/2014/main" id="{C42D3E51-1750-3DF0-2288-C6D19CF7D2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74" y="4187164"/>
            <a:ext cx="370590" cy="495343"/>
          </a:xfrm>
          <a:prstGeom prst="rect">
            <a:avLst/>
          </a:prstGeom>
        </p:spPr>
      </p:pic>
      <p:sp>
        <p:nvSpPr>
          <p:cNvPr id="58" name="TextBox 60">
            <a:extLst>
              <a:ext uri="{FF2B5EF4-FFF2-40B4-BE49-F238E27FC236}">
                <a16:creationId xmlns:a16="http://schemas.microsoft.com/office/drawing/2014/main" id="{43D388D1-6F4D-630F-5108-DD198A0074C7}"/>
              </a:ext>
            </a:extLst>
          </p:cNvPr>
          <p:cNvSpPr txBox="1"/>
          <p:nvPr/>
        </p:nvSpPr>
        <p:spPr>
          <a:xfrm>
            <a:off x="7729235" y="3634264"/>
            <a:ext cx="195426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Local vs </a:t>
            </a:r>
            <a:r>
              <a:rPr lang="en-US" sz="1600" b="1" dirty="0">
                <a:solidFill>
                  <a:srgbClr val="7889FB"/>
                </a:solidFill>
                <a:latin typeface="Droid Sans"/>
                <a:cs typeface="Calibri" panose="020F0502020204030204" pitchFamily="34" charset="0"/>
              </a:rPr>
              <a:t>distributed</a:t>
            </a:r>
          </a:p>
        </p:txBody>
      </p:sp>
      <p:sp>
        <p:nvSpPr>
          <p:cNvPr id="59" name="TextBox 61">
            <a:extLst>
              <a:ext uri="{FF2B5EF4-FFF2-40B4-BE49-F238E27FC236}">
                <a16:creationId xmlns:a16="http://schemas.microsoft.com/office/drawing/2014/main" id="{22C1E88E-C7A4-8ACB-137C-5BEAB7D356CF}"/>
              </a:ext>
            </a:extLst>
          </p:cNvPr>
          <p:cNvSpPr txBox="1"/>
          <p:nvPr/>
        </p:nvSpPr>
        <p:spPr>
          <a:xfrm>
            <a:off x="8034688" y="3951641"/>
            <a:ext cx="129245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CPUs/</a:t>
            </a:r>
            <a:b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NUMA</a:t>
            </a:r>
          </a:p>
        </p:txBody>
      </p:sp>
      <p:sp>
        <p:nvSpPr>
          <p:cNvPr id="60" name="TextBox 62">
            <a:extLst>
              <a:ext uri="{FF2B5EF4-FFF2-40B4-BE49-F238E27FC236}">
                <a16:creationId xmlns:a16="http://schemas.microsoft.com/office/drawing/2014/main" id="{32980974-AEA7-585D-AD56-A868392564D6}"/>
              </a:ext>
            </a:extLst>
          </p:cNvPr>
          <p:cNvSpPr txBox="1"/>
          <p:nvPr/>
        </p:nvSpPr>
        <p:spPr>
          <a:xfrm>
            <a:off x="8041459" y="4716884"/>
            <a:ext cx="864147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GPUs</a:t>
            </a:r>
          </a:p>
        </p:txBody>
      </p:sp>
      <p:sp>
        <p:nvSpPr>
          <p:cNvPr id="61" name="TextBox 63">
            <a:extLst>
              <a:ext uri="{FF2B5EF4-FFF2-40B4-BE49-F238E27FC236}">
                <a16:creationId xmlns:a16="http://schemas.microsoft.com/office/drawing/2014/main" id="{CE9340D2-9477-72F7-EE72-F1A4843C43E1}"/>
              </a:ext>
            </a:extLst>
          </p:cNvPr>
          <p:cNvSpPr txBox="1"/>
          <p:nvPr/>
        </p:nvSpPr>
        <p:spPr>
          <a:xfrm>
            <a:off x="8824316" y="5078948"/>
            <a:ext cx="86414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FPGAs/</a:t>
            </a:r>
            <a:b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ASICs</a:t>
            </a:r>
          </a:p>
        </p:txBody>
      </p:sp>
      <p:pic>
        <p:nvPicPr>
          <p:cNvPr id="62" name="Picture 54">
            <a:extLst>
              <a:ext uri="{FF2B5EF4-FFF2-40B4-BE49-F238E27FC236}">
                <a16:creationId xmlns:a16="http://schemas.microsoft.com/office/drawing/2014/main" id="{81EED5C1-4B73-B239-1759-60B7D6DD8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655" y="5424614"/>
            <a:ext cx="361816" cy="372459"/>
          </a:xfrm>
          <a:prstGeom prst="rect">
            <a:avLst/>
          </a:prstGeom>
        </p:spPr>
      </p:pic>
      <p:sp>
        <p:nvSpPr>
          <p:cNvPr id="63" name="Rectangle 67">
            <a:extLst>
              <a:ext uri="{FF2B5EF4-FFF2-40B4-BE49-F238E27FC236}">
                <a16:creationId xmlns:a16="http://schemas.microsoft.com/office/drawing/2014/main" id="{13E042AF-6F04-985D-E94B-A60FA48E62AE}"/>
              </a:ext>
            </a:extLst>
          </p:cNvPr>
          <p:cNvSpPr/>
          <p:nvPr/>
        </p:nvSpPr>
        <p:spPr>
          <a:xfrm>
            <a:off x="9766678" y="3260751"/>
            <a:ext cx="2013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(Value) Types</a:t>
            </a:r>
          </a:p>
        </p:txBody>
      </p:sp>
      <p:pic>
        <p:nvPicPr>
          <p:cNvPr id="64" name="Picture 68">
            <a:extLst>
              <a:ext uri="{FF2B5EF4-FFF2-40B4-BE49-F238E27FC236}">
                <a16:creationId xmlns:a16="http://schemas.microsoft.com/office/drawing/2014/main" id="{49EB0527-7D2E-693C-B07F-BDB17453A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042" y="4575170"/>
            <a:ext cx="1584411" cy="1144084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9E278312-450A-BCE1-263D-A18468743920}"/>
              </a:ext>
            </a:extLst>
          </p:cNvPr>
          <p:cNvSpPr txBox="1"/>
          <p:nvPr/>
        </p:nvSpPr>
        <p:spPr>
          <a:xfrm>
            <a:off x="9765098" y="3637105"/>
            <a:ext cx="200711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FP32, FP64, INT8,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INT32, INT64, UINT8, BF16, TF32, </a:t>
            </a:r>
            <a:r>
              <a:rPr lang="en-US" sz="1600" dirty="0" err="1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FlexPoint</a:t>
            </a: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6E4B1A94-3C00-94B9-71B0-12AB174F98F4}"/>
              </a:ext>
            </a:extLst>
          </p:cNvPr>
          <p:cNvSpPr txBox="1"/>
          <p:nvPr/>
        </p:nvSpPr>
        <p:spPr>
          <a:xfrm>
            <a:off x="11126666" y="5320019"/>
            <a:ext cx="642635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[NVIDIA </a:t>
            </a:r>
            <a:b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A100]</a:t>
            </a:r>
          </a:p>
        </p:txBody>
      </p:sp>
      <p:sp>
        <p:nvSpPr>
          <p:cNvPr id="67" name="Rectangle 70">
            <a:extLst>
              <a:ext uri="{FF2B5EF4-FFF2-40B4-BE49-F238E27FC236}">
                <a16:creationId xmlns:a16="http://schemas.microsoft.com/office/drawing/2014/main" id="{138D2903-E0A7-E1E2-B322-E05D3907CA5C}"/>
              </a:ext>
            </a:extLst>
          </p:cNvPr>
          <p:cNvSpPr/>
          <p:nvPr/>
        </p:nvSpPr>
        <p:spPr>
          <a:xfrm>
            <a:off x="6600300" y="1436682"/>
            <a:ext cx="5117552" cy="718493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DAPHNE: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An open and extensible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 system infrastructure for IDA pipelines</a:t>
            </a:r>
          </a:p>
        </p:txBody>
      </p:sp>
      <p:sp>
        <p:nvSpPr>
          <p:cNvPr id="68" name="Right Arrow 73">
            <a:extLst>
              <a:ext uri="{FF2B5EF4-FFF2-40B4-BE49-F238E27FC236}">
                <a16:creationId xmlns:a16="http://schemas.microsoft.com/office/drawing/2014/main" id="{A8262185-34BC-3082-D543-11A177457F64}"/>
              </a:ext>
            </a:extLst>
          </p:cNvPr>
          <p:cNvSpPr/>
          <p:nvPr/>
        </p:nvSpPr>
        <p:spPr>
          <a:xfrm>
            <a:off x="4196166" y="4798316"/>
            <a:ext cx="970986" cy="320865"/>
          </a:xfrm>
          <a:prstGeom prst="rightArrow">
            <a:avLst/>
          </a:prstGeom>
          <a:solidFill>
            <a:sysClr val="windowText" lastClr="00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Calibri" panose="020F0502020204030204" pitchFamily="34" charset="0"/>
            </a:endParaRPr>
          </a:p>
        </p:txBody>
      </p:sp>
      <p:sp>
        <p:nvSpPr>
          <p:cNvPr id="69" name="TextBox 77">
            <a:extLst>
              <a:ext uri="{FF2B5EF4-FFF2-40B4-BE49-F238E27FC236}">
                <a16:creationId xmlns:a16="http://schemas.microsoft.com/office/drawing/2014/main" id="{91520C3B-90C0-BFEF-8FA8-9EB1F1F02B7A}"/>
              </a:ext>
            </a:extLst>
          </p:cNvPr>
          <p:cNvSpPr txBox="1"/>
          <p:nvPr/>
        </p:nvSpPr>
        <p:spPr>
          <a:xfrm>
            <a:off x="460275" y="1740109"/>
            <a:ext cx="1177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Different Systems/</a:t>
            </a:r>
            <a:br>
              <a:rPr lang="en-US" sz="1600" dirty="0">
                <a:solidFill>
                  <a:prstClr val="black"/>
                </a:solidFill>
                <a:latin typeface="Droid Sans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</a:rPr>
              <a:t>Libraries</a:t>
            </a:r>
          </a:p>
        </p:txBody>
      </p:sp>
      <p:sp>
        <p:nvSpPr>
          <p:cNvPr id="70" name="TextBox 80">
            <a:extLst>
              <a:ext uri="{FF2B5EF4-FFF2-40B4-BE49-F238E27FC236}">
                <a16:creationId xmlns:a16="http://schemas.microsoft.com/office/drawing/2014/main" id="{7A7AC3E6-E7DD-8FF8-0235-54302B6DD4C4}"/>
              </a:ext>
            </a:extLst>
          </p:cNvPr>
          <p:cNvSpPr txBox="1"/>
          <p:nvPr/>
        </p:nvSpPr>
        <p:spPr>
          <a:xfrm>
            <a:off x="1446599" y="1396749"/>
            <a:ext cx="1277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Dev Teams</a:t>
            </a:r>
          </a:p>
        </p:txBody>
      </p:sp>
      <p:sp>
        <p:nvSpPr>
          <p:cNvPr id="71" name="TextBox 81">
            <a:extLst>
              <a:ext uri="{FF2B5EF4-FFF2-40B4-BE49-F238E27FC236}">
                <a16:creationId xmlns:a16="http://schemas.microsoft.com/office/drawing/2014/main" id="{7EBF1A07-062F-B73F-B18B-74FCD26C6C8B}"/>
              </a:ext>
            </a:extLst>
          </p:cNvPr>
          <p:cNvSpPr txBox="1"/>
          <p:nvPr/>
        </p:nvSpPr>
        <p:spPr>
          <a:xfrm>
            <a:off x="2750132" y="1392169"/>
            <a:ext cx="234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Programming Models</a:t>
            </a:r>
          </a:p>
        </p:txBody>
      </p:sp>
      <p:sp>
        <p:nvSpPr>
          <p:cNvPr id="72" name="TextBox 82">
            <a:extLst>
              <a:ext uri="{FF2B5EF4-FFF2-40B4-BE49-F238E27FC236}">
                <a16:creationId xmlns:a16="http://schemas.microsoft.com/office/drawing/2014/main" id="{278DC8CF-2BDA-4E8A-0E39-1EE324342092}"/>
              </a:ext>
            </a:extLst>
          </p:cNvPr>
          <p:cNvSpPr txBox="1"/>
          <p:nvPr/>
        </p:nvSpPr>
        <p:spPr>
          <a:xfrm>
            <a:off x="4475003" y="2631581"/>
            <a:ext cx="115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Resource Managers</a:t>
            </a:r>
          </a:p>
        </p:txBody>
      </p:sp>
      <p:sp>
        <p:nvSpPr>
          <p:cNvPr id="73" name="TextBox 83">
            <a:extLst>
              <a:ext uri="{FF2B5EF4-FFF2-40B4-BE49-F238E27FC236}">
                <a16:creationId xmlns:a16="http://schemas.microsoft.com/office/drawing/2014/main" id="{1B66A1BB-6851-4CA3-A702-B265A7A5FFC6}"/>
              </a:ext>
            </a:extLst>
          </p:cNvPr>
          <p:cNvSpPr txBox="1"/>
          <p:nvPr/>
        </p:nvSpPr>
        <p:spPr>
          <a:xfrm>
            <a:off x="4875165" y="1731801"/>
            <a:ext cx="120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Cluster</a:t>
            </a:r>
            <a:br>
              <a:rPr lang="en-US" sz="1600" dirty="0">
                <a:solidFill>
                  <a:prstClr val="black"/>
                </a:solidFill>
                <a:latin typeface="Droid Sans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</a:rPr>
              <a:t>Under-utilization</a:t>
            </a:r>
          </a:p>
        </p:txBody>
      </p:sp>
      <p:sp>
        <p:nvSpPr>
          <p:cNvPr id="74" name="TextBox 84">
            <a:extLst>
              <a:ext uri="{FF2B5EF4-FFF2-40B4-BE49-F238E27FC236}">
                <a16:creationId xmlns:a16="http://schemas.microsoft.com/office/drawing/2014/main" id="{F0F5F336-1409-70BE-987F-9247D16BBEF1}"/>
              </a:ext>
            </a:extLst>
          </p:cNvPr>
          <p:cNvSpPr txBox="1"/>
          <p:nvPr/>
        </p:nvSpPr>
        <p:spPr>
          <a:xfrm>
            <a:off x="750377" y="2631581"/>
            <a:ext cx="117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Data/File Exchange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1538048-DC5D-C49A-9193-1BB49FA37E57}"/>
              </a:ext>
            </a:extLst>
          </p:cNvPr>
          <p:cNvSpPr txBox="1"/>
          <p:nvPr/>
        </p:nvSpPr>
        <p:spPr>
          <a:xfrm>
            <a:off x="7055914" y="2727106"/>
            <a:ext cx="326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Droid Sans"/>
              </a:rPr>
              <a:t>Increasing Specialization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05067A33-475F-8B39-7A7C-90E6494119B0}"/>
              </a:ext>
            </a:extLst>
          </p:cNvPr>
          <p:cNvGrpSpPr/>
          <p:nvPr/>
        </p:nvGrpSpPr>
        <p:grpSpPr>
          <a:xfrm>
            <a:off x="1708725" y="1911733"/>
            <a:ext cx="3165468" cy="905407"/>
            <a:chOff x="2436200" y="4213696"/>
            <a:chExt cx="7469570" cy="2136493"/>
          </a:xfrm>
        </p:grpSpPr>
        <p:sp>
          <p:nvSpPr>
            <p:cNvPr id="77" name="Can 8">
              <a:extLst>
                <a:ext uri="{FF2B5EF4-FFF2-40B4-BE49-F238E27FC236}">
                  <a16:creationId xmlns:a16="http://schemas.microsoft.com/office/drawing/2014/main" id="{5DA92054-9D8E-C09D-B7A6-98DF648B1393}"/>
                </a:ext>
              </a:extLst>
            </p:cNvPr>
            <p:cNvSpPr/>
            <p:nvPr/>
          </p:nvSpPr>
          <p:spPr>
            <a:xfrm>
              <a:off x="2766172" y="5543056"/>
              <a:ext cx="601476" cy="583611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78" name="Rectangle 9">
              <a:extLst>
                <a:ext uri="{FF2B5EF4-FFF2-40B4-BE49-F238E27FC236}">
                  <a16:creationId xmlns:a16="http://schemas.microsoft.com/office/drawing/2014/main" id="{C800044E-83C1-0F79-315E-AEBD84491091}"/>
                </a:ext>
              </a:extLst>
            </p:cNvPr>
            <p:cNvSpPr/>
            <p:nvPr/>
          </p:nvSpPr>
          <p:spPr>
            <a:xfrm>
              <a:off x="2436200" y="421886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79" name="Straight Arrow Connector 10">
              <a:extLst>
                <a:ext uri="{FF2B5EF4-FFF2-40B4-BE49-F238E27FC236}">
                  <a16:creationId xmlns:a16="http://schemas.microsoft.com/office/drawing/2014/main" id="{14835A40-171E-F92C-629B-475797AB07E5}"/>
                </a:ext>
              </a:extLst>
            </p:cNvPr>
            <p:cNvCxnSpPr>
              <a:stCxn id="78" idx="2"/>
              <a:endCxn id="77" idx="1"/>
            </p:cNvCxnSpPr>
            <p:nvPr/>
          </p:nvCxnSpPr>
          <p:spPr>
            <a:xfrm flipH="1">
              <a:off x="3066910" y="4900142"/>
              <a:ext cx="2" cy="6429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80" name="Can 12">
              <a:extLst>
                <a:ext uri="{FF2B5EF4-FFF2-40B4-BE49-F238E27FC236}">
                  <a16:creationId xmlns:a16="http://schemas.microsoft.com/office/drawing/2014/main" id="{48B4B4A0-B727-F7F7-8E3E-78D811384C6D}"/>
                </a:ext>
              </a:extLst>
            </p:cNvPr>
            <p:cNvSpPr/>
            <p:nvPr/>
          </p:nvSpPr>
          <p:spPr>
            <a:xfrm>
              <a:off x="4252258" y="5520048"/>
              <a:ext cx="628845" cy="629628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1" name="Rectangle 13">
              <a:extLst>
                <a:ext uri="{FF2B5EF4-FFF2-40B4-BE49-F238E27FC236}">
                  <a16:creationId xmlns:a16="http://schemas.microsoft.com/office/drawing/2014/main" id="{083162CC-4FB2-847C-039E-86B5CF7F4AD0}"/>
                </a:ext>
              </a:extLst>
            </p:cNvPr>
            <p:cNvSpPr/>
            <p:nvPr/>
          </p:nvSpPr>
          <p:spPr>
            <a:xfrm>
              <a:off x="3935970" y="4217617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2" name="Rectangle 14">
              <a:extLst>
                <a:ext uri="{FF2B5EF4-FFF2-40B4-BE49-F238E27FC236}">
                  <a16:creationId xmlns:a16="http://schemas.microsoft.com/office/drawing/2014/main" id="{C2BE9172-6592-A0B1-B88D-9D1196C53934}"/>
                </a:ext>
              </a:extLst>
            </p:cNvPr>
            <p:cNvSpPr/>
            <p:nvPr/>
          </p:nvSpPr>
          <p:spPr>
            <a:xfrm>
              <a:off x="5412161" y="4213696"/>
              <a:ext cx="1042498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3" name="Rectangle 15">
              <a:extLst>
                <a:ext uri="{FF2B5EF4-FFF2-40B4-BE49-F238E27FC236}">
                  <a16:creationId xmlns:a16="http://schemas.microsoft.com/office/drawing/2014/main" id="{A9CC9D1B-D27F-58C8-E76C-84C6165F66B2}"/>
                </a:ext>
              </a:extLst>
            </p:cNvPr>
            <p:cNvSpPr/>
            <p:nvPr/>
          </p:nvSpPr>
          <p:spPr>
            <a:xfrm>
              <a:off x="6640789" y="4441514"/>
              <a:ext cx="310685" cy="225642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4" name="Rectangle 16">
              <a:extLst>
                <a:ext uri="{FF2B5EF4-FFF2-40B4-BE49-F238E27FC236}">
                  <a16:creationId xmlns:a16="http://schemas.microsoft.com/office/drawing/2014/main" id="{FA9D7B25-405A-1EE3-AF96-387ECF47A861}"/>
                </a:ext>
              </a:extLst>
            </p:cNvPr>
            <p:cNvSpPr/>
            <p:nvPr/>
          </p:nvSpPr>
          <p:spPr>
            <a:xfrm>
              <a:off x="7144578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5" name="Can 17">
              <a:extLst>
                <a:ext uri="{FF2B5EF4-FFF2-40B4-BE49-F238E27FC236}">
                  <a16:creationId xmlns:a16="http://schemas.microsoft.com/office/drawing/2014/main" id="{A330674E-218A-88EA-5C84-74240BF18A2F}"/>
                </a:ext>
              </a:extLst>
            </p:cNvPr>
            <p:cNvSpPr/>
            <p:nvPr/>
          </p:nvSpPr>
          <p:spPr>
            <a:xfrm>
              <a:off x="7997583" y="5319534"/>
              <a:ext cx="1090120" cy="1030655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6" name="Rectangle 20">
              <a:extLst>
                <a:ext uri="{FF2B5EF4-FFF2-40B4-BE49-F238E27FC236}">
                  <a16:creationId xmlns:a16="http://schemas.microsoft.com/office/drawing/2014/main" id="{AA9D6854-8C9C-A95E-0C84-6024CF9E50EF}"/>
                </a:ext>
              </a:extLst>
            </p:cNvPr>
            <p:cNvSpPr/>
            <p:nvPr/>
          </p:nvSpPr>
          <p:spPr>
            <a:xfrm>
              <a:off x="8644347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87" name="Straight Arrow Connector 21">
              <a:extLst>
                <a:ext uri="{FF2B5EF4-FFF2-40B4-BE49-F238E27FC236}">
                  <a16:creationId xmlns:a16="http://schemas.microsoft.com/office/drawing/2014/main" id="{8321A37A-476E-963F-CD78-049E63B2BC95}"/>
                </a:ext>
              </a:extLst>
            </p:cNvPr>
            <p:cNvCxnSpPr>
              <a:stCxn id="81" idx="2"/>
              <a:endCxn id="80" idx="1"/>
            </p:cNvCxnSpPr>
            <p:nvPr/>
          </p:nvCxnSpPr>
          <p:spPr>
            <a:xfrm flipH="1">
              <a:off x="4566681" y="4898894"/>
              <a:ext cx="1" cy="62115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88" name="Rectangle 22">
              <a:extLst>
                <a:ext uri="{FF2B5EF4-FFF2-40B4-BE49-F238E27FC236}">
                  <a16:creationId xmlns:a16="http://schemas.microsoft.com/office/drawing/2014/main" id="{CD23CF9D-10D1-99A0-CECA-7D09852C175C}"/>
                </a:ext>
              </a:extLst>
            </p:cNvPr>
            <p:cNvSpPr/>
            <p:nvPr/>
          </p:nvSpPr>
          <p:spPr>
            <a:xfrm>
              <a:off x="9758589" y="5337757"/>
              <a:ext cx="147181" cy="10667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89" name="Straight Arrow Connector 24">
              <a:extLst>
                <a:ext uri="{FF2B5EF4-FFF2-40B4-BE49-F238E27FC236}">
                  <a16:creationId xmlns:a16="http://schemas.microsoft.com/office/drawing/2014/main" id="{C49F9E9D-D9D7-7FB3-EF0A-E4836238AB07}"/>
                </a:ext>
              </a:extLst>
            </p:cNvPr>
            <p:cNvCxnSpPr>
              <a:stCxn id="78" idx="3"/>
              <a:endCxn id="81" idx="1"/>
            </p:cNvCxnSpPr>
            <p:nvPr/>
          </p:nvCxnSpPr>
          <p:spPr>
            <a:xfrm flipV="1">
              <a:off x="3697623" y="4558256"/>
              <a:ext cx="238347" cy="124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0" name="Straight Arrow Connector 25">
              <a:extLst>
                <a:ext uri="{FF2B5EF4-FFF2-40B4-BE49-F238E27FC236}">
                  <a16:creationId xmlns:a16="http://schemas.microsoft.com/office/drawing/2014/main" id="{FEE2B461-8BCE-E051-DEFA-C357F63DA468}"/>
                </a:ext>
              </a:extLst>
            </p:cNvPr>
            <p:cNvCxnSpPr>
              <a:stCxn id="81" idx="3"/>
              <a:endCxn id="82" idx="1"/>
            </p:cNvCxnSpPr>
            <p:nvPr/>
          </p:nvCxnSpPr>
          <p:spPr>
            <a:xfrm flipV="1">
              <a:off x="5197393" y="4554334"/>
              <a:ext cx="214767" cy="392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1" name="Straight Arrow Connector 26">
              <a:extLst>
                <a:ext uri="{FF2B5EF4-FFF2-40B4-BE49-F238E27FC236}">
                  <a16:creationId xmlns:a16="http://schemas.microsoft.com/office/drawing/2014/main" id="{798C3B7F-8BAD-25E3-E97E-DA8D9F27604A}"/>
                </a:ext>
              </a:extLst>
            </p:cNvPr>
            <p:cNvCxnSpPr>
              <a:stCxn id="82" idx="3"/>
              <a:endCxn id="83" idx="1"/>
            </p:cNvCxnSpPr>
            <p:nvPr/>
          </p:nvCxnSpPr>
          <p:spPr>
            <a:xfrm>
              <a:off x="6454659" y="4554334"/>
              <a:ext cx="18613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2" name="Straight Arrow Connector 27">
              <a:extLst>
                <a:ext uri="{FF2B5EF4-FFF2-40B4-BE49-F238E27FC236}">
                  <a16:creationId xmlns:a16="http://schemas.microsoft.com/office/drawing/2014/main" id="{276A3A3D-7AE9-84A7-30B0-EFD7D93E032B}"/>
                </a:ext>
              </a:extLst>
            </p:cNvPr>
            <p:cNvCxnSpPr>
              <a:stCxn id="83" idx="3"/>
              <a:endCxn id="84" idx="1"/>
            </p:cNvCxnSpPr>
            <p:nvPr/>
          </p:nvCxnSpPr>
          <p:spPr>
            <a:xfrm>
              <a:off x="6951474" y="4554334"/>
              <a:ext cx="19310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3" name="Straight Arrow Connector 28">
              <a:extLst>
                <a:ext uri="{FF2B5EF4-FFF2-40B4-BE49-F238E27FC236}">
                  <a16:creationId xmlns:a16="http://schemas.microsoft.com/office/drawing/2014/main" id="{4E9401D6-F886-D52D-8700-FF84A634C43F}"/>
                </a:ext>
              </a:extLst>
            </p:cNvPr>
            <p:cNvCxnSpPr>
              <a:stCxn id="84" idx="3"/>
              <a:endCxn id="86" idx="1"/>
            </p:cNvCxnSpPr>
            <p:nvPr/>
          </p:nvCxnSpPr>
          <p:spPr>
            <a:xfrm>
              <a:off x="8406001" y="4554334"/>
              <a:ext cx="23834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4" name="Straight Arrow Connector 29">
              <a:extLst>
                <a:ext uri="{FF2B5EF4-FFF2-40B4-BE49-F238E27FC236}">
                  <a16:creationId xmlns:a16="http://schemas.microsoft.com/office/drawing/2014/main" id="{6A0428C3-603B-233B-1522-6F5B563872E9}"/>
                </a:ext>
              </a:extLst>
            </p:cNvPr>
            <p:cNvCxnSpPr>
              <a:stCxn id="77" idx="1"/>
            </p:cNvCxnSpPr>
            <p:nvPr/>
          </p:nvCxnSpPr>
          <p:spPr>
            <a:xfrm flipV="1">
              <a:off x="3066910" y="4894972"/>
              <a:ext cx="1185348" cy="64808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5" name="Straight Arrow Connector 30">
              <a:extLst>
                <a:ext uri="{FF2B5EF4-FFF2-40B4-BE49-F238E27FC236}">
                  <a16:creationId xmlns:a16="http://schemas.microsoft.com/office/drawing/2014/main" id="{626EAF84-2A7D-35C2-2B2D-204CE1D8291A}"/>
                </a:ext>
              </a:extLst>
            </p:cNvPr>
            <p:cNvCxnSpPr>
              <a:stCxn id="80" idx="1"/>
            </p:cNvCxnSpPr>
            <p:nvPr/>
          </p:nvCxnSpPr>
          <p:spPr>
            <a:xfrm flipV="1">
              <a:off x="4566681" y="4894972"/>
              <a:ext cx="1066594" cy="6250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6" name="Straight Arrow Connector 31">
              <a:extLst>
                <a:ext uri="{FF2B5EF4-FFF2-40B4-BE49-F238E27FC236}">
                  <a16:creationId xmlns:a16="http://schemas.microsoft.com/office/drawing/2014/main" id="{34500341-BD26-49A4-23EC-E3C0DF7CB463}"/>
                </a:ext>
              </a:extLst>
            </p:cNvPr>
            <p:cNvCxnSpPr>
              <a:stCxn id="84" idx="2"/>
              <a:endCxn id="85" idx="1"/>
            </p:cNvCxnSpPr>
            <p:nvPr/>
          </p:nvCxnSpPr>
          <p:spPr>
            <a:xfrm>
              <a:off x="7775290" y="4894972"/>
              <a:ext cx="767354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7" name="Straight Arrow Connector 32">
              <a:extLst>
                <a:ext uri="{FF2B5EF4-FFF2-40B4-BE49-F238E27FC236}">
                  <a16:creationId xmlns:a16="http://schemas.microsoft.com/office/drawing/2014/main" id="{A001E589-9F4B-9242-C19F-4B5BD0C1A2D0}"/>
                </a:ext>
              </a:extLst>
            </p:cNvPr>
            <p:cNvCxnSpPr>
              <a:stCxn id="85" idx="1"/>
              <a:endCxn id="86" idx="2"/>
            </p:cNvCxnSpPr>
            <p:nvPr/>
          </p:nvCxnSpPr>
          <p:spPr>
            <a:xfrm flipV="1">
              <a:off x="8542644" y="4894972"/>
              <a:ext cx="732415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8" name="Straight Arrow Connector 33">
              <a:extLst>
                <a:ext uri="{FF2B5EF4-FFF2-40B4-BE49-F238E27FC236}">
                  <a16:creationId xmlns:a16="http://schemas.microsoft.com/office/drawing/2014/main" id="{9AD6BACF-EBAA-68AE-3FA4-EF626676C6E6}"/>
                </a:ext>
              </a:extLst>
            </p:cNvPr>
            <p:cNvCxnSpPr>
              <a:stCxn id="86" idx="2"/>
              <a:endCxn id="88" idx="0"/>
            </p:cNvCxnSpPr>
            <p:nvPr/>
          </p:nvCxnSpPr>
          <p:spPr>
            <a:xfrm>
              <a:off x="9275059" y="4894972"/>
              <a:ext cx="557121" cy="44278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</p:grpSp>
      <p:sp>
        <p:nvSpPr>
          <p:cNvPr id="99" name="Right Arrow 73">
            <a:extLst>
              <a:ext uri="{FF2B5EF4-FFF2-40B4-BE49-F238E27FC236}">
                <a16:creationId xmlns:a16="http://schemas.microsoft.com/office/drawing/2014/main" id="{64B2D4F1-029D-DA59-7744-C48ADAF90A46}"/>
              </a:ext>
            </a:extLst>
          </p:cNvPr>
          <p:cNvSpPr/>
          <p:nvPr/>
        </p:nvSpPr>
        <p:spPr>
          <a:xfrm rot="12138807">
            <a:off x="6060370" y="2479052"/>
            <a:ext cx="970986" cy="320865"/>
          </a:xfrm>
          <a:prstGeom prst="rightArrow">
            <a:avLst/>
          </a:prstGeom>
          <a:solidFill>
            <a:sysClr val="windowText" lastClr="00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3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5BFC1E-5BB9-DBFD-FBA9-B567A58CA6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703D0B5-9350-FC61-1212-D7932ED9CBAE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3" name="Content Placeholder 5">
              <a:extLst>
                <a:ext uri="{FF2B5EF4-FFF2-40B4-BE49-F238E27FC236}">
                  <a16:creationId xmlns:a16="http://schemas.microsoft.com/office/drawing/2014/main" id="{E11A4DF4-890D-5599-15F8-2A992BB5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CE7A26C-A8C1-1B39-F565-263E2BA37945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6D72504C-E302-B53C-EB7B-3C59D7A03725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47495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F04F15-6A61-9B3A-E8F8-6567C73BD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F12226-B661-B619-F22A-233838747A34}"/>
              </a:ext>
            </a:extLst>
          </p:cNvPr>
          <p:cNvSpPr/>
          <p:nvPr/>
        </p:nvSpPr>
        <p:spPr>
          <a:xfrm>
            <a:off x="6096000" y="396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A837FA0-DD59-C8B0-9689-EE70585A0B00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8326F738-B57F-2450-0AA7-0B20D8413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C968A8C0-D205-E7A0-06AF-F01F6AB4B8DE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1F2E06EA-DA16-28E3-696B-5DF507BF2E75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938F72-E8BD-97C9-2F76-58582C40EC4C}"/>
              </a:ext>
            </a:extLst>
          </p:cNvPr>
          <p:cNvSpPr/>
          <p:nvPr/>
        </p:nvSpPr>
        <p:spPr>
          <a:xfrm>
            <a:off x="6320655" y="3381629"/>
            <a:ext cx="5308128" cy="1789796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lm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y) {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X feature matrix, y labels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mean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column means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stddev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column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stddevs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BAC8F7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X = (X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–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shift and scale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X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cbind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append column of ones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A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X; 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t for transpose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b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y; 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@ for matrix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return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(A, b);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system of linear eq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AB809F-A4CE-99EA-58FB-98A116DED420}"/>
              </a:ext>
            </a:extLst>
          </p:cNvPr>
          <p:cNvSpPr txBox="1"/>
          <p:nvPr/>
        </p:nvSpPr>
        <p:spPr>
          <a:xfrm>
            <a:off x="6201294" y="540334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DSL for linear and relational algebra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5769B8-937F-3DD6-BEB3-753692964BFC}"/>
              </a:ext>
            </a:extLst>
          </p:cNvPr>
          <p:cNvSpPr txBox="1"/>
          <p:nvPr/>
        </p:nvSpPr>
        <p:spPr>
          <a:xfrm>
            <a:off x="6259483" y="927679"/>
            <a:ext cx="51988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Coarse-grained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matrix/frame operations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Built-in operations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for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linear and relational algebra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High-level operations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(e.g., SQL, parameter servers, map)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Conditional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control flow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(branches, loops)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Typed and untyped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user-defined functions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Hierarchy of primitives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for data science tasks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Physical data independence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72F9CCD-82A6-A10C-0193-CAA748CE5C3C}"/>
              </a:ext>
            </a:extLst>
          </p:cNvPr>
          <p:cNvSpPr/>
          <p:nvPr/>
        </p:nvSpPr>
        <p:spPr>
          <a:xfrm flipH="1">
            <a:off x="5640295" y="2140228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6EB0DE-A33A-D5B2-63B5-B47D1226F374}"/>
              </a:ext>
            </a:extLst>
          </p:cNvPr>
          <p:cNvSpPr txBox="1"/>
          <p:nvPr/>
        </p:nvSpPr>
        <p:spPr>
          <a:xfrm>
            <a:off x="6201294" y="3029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FC88103-0D31-4887-AEC8-A65FA2AA3593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6096000" y="2993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F7BCC88-5B08-C02F-E153-5FA382AEA625}"/>
              </a:ext>
            </a:extLst>
          </p:cNvPr>
          <p:cNvSpPr/>
          <p:nvPr/>
        </p:nvSpPr>
        <p:spPr>
          <a:xfrm>
            <a:off x="7140634" y="5256951"/>
            <a:ext cx="4484986" cy="281143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my_model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lm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my_X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my_y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2AEC901E-6CA8-9D65-80EB-DCBE2D043C32}"/>
              </a:ext>
            </a:extLst>
          </p:cNvPr>
          <p:cNvSpPr/>
          <p:nvPr/>
        </p:nvSpPr>
        <p:spPr>
          <a:xfrm>
            <a:off x="6665863" y="5273687"/>
            <a:ext cx="423003" cy="24356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08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68AAE3-13EB-5D8C-C54A-E6838F72A1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Optimizing Compiler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4E15D0-9404-74BF-E368-ACF9F3F2F4AD}"/>
              </a:ext>
            </a:extLst>
          </p:cNvPr>
          <p:cNvSpPr/>
          <p:nvPr/>
        </p:nvSpPr>
        <p:spPr>
          <a:xfrm>
            <a:off x="6096000" y="400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3DD572-2F89-0756-453F-55253E3CB20E}"/>
              </a:ext>
            </a:extLst>
          </p:cNvPr>
          <p:cNvSpPr/>
          <p:nvPr/>
        </p:nvSpPr>
        <p:spPr>
          <a:xfrm>
            <a:off x="6304205" y="3421532"/>
            <a:ext cx="5478088" cy="1479526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%10:2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vectorizedPipeline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"(%5, %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%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%7, %6) 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^bb0(%arg0: ..., %arg1: ..., %arg2: ..., %arg3: ..., %arg4: ...):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%12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ewSub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"(%arg0, %arg1)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%13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ewDiv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"(%12, %arg2)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%14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colBind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"(%13, %arg3)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%15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gemv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"(%14, %arg4) : ...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rewritten from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matmul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/@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%16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syrk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"(%14) : ...       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rewritten from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matmul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/@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daphne.return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"(%15, %16)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}, 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83596B-D0B6-3117-8AE6-8BD6D8565381}"/>
              </a:ext>
            </a:extLst>
          </p:cNvPr>
          <p:cNvSpPr txBox="1"/>
          <p:nvPr/>
        </p:nvSpPr>
        <p:spPr>
          <a:xfrm>
            <a:off x="6201294" y="544334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MLIR-based Optimizing Compiler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957B4BC-C645-72B2-F11A-22D0A35D405E}"/>
              </a:ext>
            </a:extLst>
          </p:cNvPr>
          <p:cNvSpPr txBox="1"/>
          <p:nvPr/>
        </p:nvSpPr>
        <p:spPr>
          <a:xfrm>
            <a:off x="6259483" y="931679"/>
            <a:ext cx="5478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Intermediate representation </a:t>
            </a:r>
            <a:r>
              <a:rPr lang="en-US" sz="1400" b="1" dirty="0" err="1">
                <a:solidFill>
                  <a:srgbClr val="7889FB"/>
                </a:solidFill>
                <a:latin typeface="Droid Sans"/>
              </a:rPr>
              <a:t>DaphneIR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 (MLIR dialect)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Systematic lowering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from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domain-specific operations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to calls to pre-compiled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kernels for heterogeneous hardware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Traditional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programming language rewrites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Type &amp; property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inference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, inter-procedural analysis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Domain-specific rewrites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from linear and relational algebra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Memory management &amp; garbage collection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Device placement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&amp;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physical operator selection</a:t>
            </a: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AAFC16-4B16-C055-A726-54BCFA7B1D2E}"/>
              </a:ext>
            </a:extLst>
          </p:cNvPr>
          <p:cNvSpPr txBox="1"/>
          <p:nvPr/>
        </p:nvSpPr>
        <p:spPr>
          <a:xfrm>
            <a:off x="6201294" y="3033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59767E8-1984-73C2-938D-9FCF1974C94D}"/>
              </a:ext>
            </a:extLst>
          </p:cNvPr>
          <p:cNvCxnSpPr>
            <a:cxnSpLocks/>
          </p:cNvCxnSpPr>
          <p:nvPr/>
        </p:nvCxnSpPr>
        <p:spPr>
          <a:xfrm>
            <a:off x="6096000" y="2997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309F6E6-C6AA-2F60-4818-31074E56A78E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1" name="Content Placeholder 5">
              <a:extLst>
                <a:ext uri="{FF2B5EF4-FFF2-40B4-BE49-F238E27FC236}">
                  <a16:creationId xmlns:a16="http://schemas.microsoft.com/office/drawing/2014/main" id="{A8051F2A-7B99-7341-785A-63F676C4E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F98AC9BC-78D8-F042-F7BB-677DC5BF82FA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FD456E42-B65F-48E2-801E-54D951FBAE1A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C2F6818E-203F-F83B-C347-610E4A2EB640}"/>
              </a:ext>
            </a:extLst>
          </p:cNvPr>
          <p:cNvSpPr/>
          <p:nvPr/>
        </p:nvSpPr>
        <p:spPr>
          <a:xfrm flipH="1">
            <a:off x="5640295" y="3073096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570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3CF80-E2E5-F095-01A8-D5C55AB6E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FAFAEA8-F943-9F5A-128D-998D0D4A722A}"/>
              </a:ext>
            </a:extLst>
          </p:cNvPr>
          <p:cNvSpPr/>
          <p:nvPr/>
        </p:nvSpPr>
        <p:spPr>
          <a:xfrm>
            <a:off x="6096000" y="396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A76A8E-E5AC-BF0C-D812-3E72298719FB}"/>
              </a:ext>
            </a:extLst>
          </p:cNvPr>
          <p:cNvSpPr txBox="1"/>
          <p:nvPr/>
        </p:nvSpPr>
        <p:spPr>
          <a:xfrm>
            <a:off x="6201294" y="540334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Distributed and Local Vectorized Execution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C1E356A-FCF4-D448-FE0E-ACA6DD090E27}"/>
              </a:ext>
            </a:extLst>
          </p:cNvPr>
          <p:cNvSpPr txBox="1"/>
          <p:nvPr/>
        </p:nvSpPr>
        <p:spPr>
          <a:xfrm>
            <a:off x="6201294" y="3029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1923B3B1-07DC-692E-08BE-87ACAE1188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42" y="3379186"/>
            <a:ext cx="5245240" cy="20598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42471A6-C894-AD7F-31C8-15C8423B805E}"/>
              </a:ext>
            </a:extLst>
          </p:cNvPr>
          <p:cNvSpPr txBox="1"/>
          <p:nvPr/>
        </p:nvSpPr>
        <p:spPr>
          <a:xfrm>
            <a:off x="6259483" y="927679"/>
            <a:ext cx="54780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Fused operator pipelines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on tiles/vectors of data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Coarse-grained tasks and cache-conscious data binding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Device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kernels for heterogeneous hardware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Integration of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computational storage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(e.g.,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eBPF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programs)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Scheduling for load balancing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(e.g., for ops on sparse data)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Different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distributed backends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(e.g.,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gRPC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OpenMPI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)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178DE5-01CC-D0FC-AB80-D6E6C3F917C8}"/>
              </a:ext>
            </a:extLst>
          </p:cNvPr>
          <p:cNvCxnSpPr>
            <a:cxnSpLocks/>
          </p:cNvCxnSpPr>
          <p:nvPr/>
        </p:nvCxnSpPr>
        <p:spPr>
          <a:xfrm>
            <a:off x="6096000" y="2993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BA57399-29E8-62F5-05DD-16933D139040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7" name="Content Placeholder 5">
              <a:extLst>
                <a:ext uri="{FF2B5EF4-FFF2-40B4-BE49-F238E27FC236}">
                  <a16:creationId xmlns:a16="http://schemas.microsoft.com/office/drawing/2014/main" id="{41AEEB6B-1A46-A994-4600-B40157972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7A7AD070-899C-30E3-CA55-C08E3C0CC586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64A4699-6B2E-09B6-5291-6F5B9846E08F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3D1C26A-ABEE-EDC9-AEAC-5D4D5229ECD5}"/>
              </a:ext>
            </a:extLst>
          </p:cNvPr>
          <p:cNvSpPr/>
          <p:nvPr/>
        </p:nvSpPr>
        <p:spPr>
          <a:xfrm flipH="1">
            <a:off x="5640295" y="4510976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243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4D0C958-B954-78D7-430E-4CA9BB6686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Lot’s of Similarities</a:t>
            </a:r>
          </a:p>
          <a:p>
            <a:pPr lvl="1"/>
            <a:r>
              <a:rPr lang="en-US" dirty="0"/>
              <a:t>Open-source systems, with major influence</a:t>
            </a:r>
            <a:br>
              <a:rPr lang="en-US" dirty="0"/>
            </a:br>
            <a:r>
              <a:rPr lang="en-US" dirty="0"/>
              <a:t>of our research group</a:t>
            </a:r>
          </a:p>
          <a:p>
            <a:pPr lvl="1"/>
            <a:r>
              <a:rPr lang="en-US" dirty="0"/>
              <a:t>Declarative DSL for linear (and relational) algebra</a:t>
            </a:r>
          </a:p>
          <a:p>
            <a:pPr lvl="1"/>
            <a:r>
              <a:rPr lang="en-US" dirty="0"/>
              <a:t>Domain-specific compiler</a:t>
            </a:r>
          </a:p>
          <a:p>
            <a:pPr lvl="1"/>
            <a:r>
              <a:rPr lang="en-US" dirty="0"/>
              <a:t>Runtime with local and distributed execution,</a:t>
            </a:r>
            <a:br>
              <a:rPr lang="en-US" dirty="0"/>
            </a:br>
            <a:r>
              <a:rPr lang="en-US" dirty="0"/>
              <a:t>hardware accelerators</a:t>
            </a:r>
          </a:p>
          <a:p>
            <a:pPr lvl="1"/>
            <a:r>
              <a:rPr lang="en-US" dirty="0"/>
              <a:t>Focus on efficient and effective execution of machine learning and data science tasks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8A83DE-C94D-6BAE-46A2-7A0574B48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396545"/>
            <a:ext cx="9086897" cy="717437"/>
          </a:xfrm>
        </p:spPr>
        <p:txBody>
          <a:bodyPr/>
          <a:lstStyle/>
          <a:p>
            <a:r>
              <a:rPr lang="en-US" dirty="0"/>
              <a:t>Which System to Choose for Your LDE Project: </a:t>
            </a:r>
            <a:r>
              <a:rPr lang="en-US" dirty="0" err="1"/>
              <a:t>SystemDS</a:t>
            </a:r>
            <a:r>
              <a:rPr lang="en-US" dirty="0"/>
              <a:t> or DAPHNE?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79086A-3162-DC06-B296-92CC8F9A0E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Some Differences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SystemDS</a:t>
            </a:r>
            <a:endParaRPr lang="en-US" b="1" dirty="0">
              <a:solidFill>
                <a:srgbClr val="7889FB"/>
              </a:solidFill>
            </a:endParaRPr>
          </a:p>
          <a:p>
            <a:pPr lvl="2"/>
            <a:r>
              <a:rPr lang="en-US" dirty="0"/>
              <a:t>More mature system</a:t>
            </a:r>
            <a:br>
              <a:rPr lang="en-US" dirty="0"/>
            </a:br>
            <a:r>
              <a:rPr lang="en-US" dirty="0"/>
              <a:t>(since 2010, including history from </a:t>
            </a:r>
            <a:r>
              <a:rPr lang="en-US" dirty="0" err="1"/>
              <a:t>SystemML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Mainly written in Java and Python</a:t>
            </a:r>
          </a:p>
          <a:p>
            <a:pPr lvl="2"/>
            <a:r>
              <a:rPr lang="en-US" dirty="0"/>
              <a:t>Tasks in system internals and DSL scripts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DAPHNE</a:t>
            </a:r>
          </a:p>
          <a:p>
            <a:pPr lvl="2"/>
            <a:r>
              <a:rPr lang="en-US" dirty="0"/>
              <a:t>Younger system (since 2021)</a:t>
            </a:r>
          </a:p>
          <a:p>
            <a:pPr lvl="2"/>
            <a:r>
              <a:rPr lang="en-US" dirty="0"/>
              <a:t>Mainly written in C++ and Python</a:t>
            </a:r>
          </a:p>
          <a:p>
            <a:pPr lvl="2"/>
            <a:r>
              <a:rPr lang="en-US" dirty="0"/>
              <a:t>Tasks in system internals</a:t>
            </a:r>
          </a:p>
          <a:p>
            <a:pPr lvl="2"/>
            <a:r>
              <a:rPr lang="en-US" dirty="0"/>
              <a:t>Based on MLIR (compiler framework)</a:t>
            </a:r>
          </a:p>
        </p:txBody>
      </p:sp>
    </p:spTree>
    <p:extLst>
      <p:ext uri="{BB962C8B-B14F-4D97-AF65-F5344CB8AC3E}">
        <p14:creationId xmlns:p14="http://schemas.microsoft.com/office/powerpoint/2010/main" val="4263294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DE323E6-AB15-4BAD-CE42-7E481B574C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Suggested Initial Steps</a:t>
            </a:r>
          </a:p>
          <a:p>
            <a:pPr lvl="1"/>
            <a:r>
              <a:rPr lang="en-US" dirty="0"/>
              <a:t>Navigate to the GitHub repo of the respective system</a:t>
            </a:r>
          </a:p>
          <a:p>
            <a:pPr lvl="1"/>
            <a:r>
              <a:rPr lang="en-US" dirty="0"/>
              <a:t>Browse the documentation</a:t>
            </a:r>
          </a:p>
          <a:p>
            <a:pPr lvl="1"/>
            <a:r>
              <a:rPr lang="en-US" dirty="0"/>
              <a:t>Set up your development environment and try to build and run the system</a:t>
            </a:r>
          </a:p>
          <a:p>
            <a:pPr lvl="1"/>
            <a:r>
              <a:rPr lang="en-US" dirty="0"/>
              <a:t>Browse the source code, identify the points related to your task</a:t>
            </a:r>
          </a:p>
          <a:p>
            <a:pPr lvl="1"/>
            <a:r>
              <a:rPr lang="en-US" dirty="0"/>
              <a:t>Read the contribution guidelines</a:t>
            </a:r>
          </a:p>
          <a:p>
            <a:pPr lvl="1"/>
            <a:r>
              <a:rPr lang="en-US" dirty="0"/>
              <a:t>Start early to identify blocking issues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5FB2F-3ACA-0A73-46D8-2BCFF805A6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2687944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B9DBCF-99E8-B280-7908-1ACF29D68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Since 10/2022: Postdoc at TU Berlin</a:t>
            </a:r>
            <a:r>
              <a:rPr lang="en-US" b="0" dirty="0"/>
              <a:t>, Germany</a:t>
            </a:r>
          </a:p>
          <a:p>
            <a:pPr lvl="1"/>
            <a:r>
              <a:rPr lang="en-US" dirty="0"/>
              <a:t>FG Big Data Engineering (DAMS Lab) headed by Prof. Matthias </a:t>
            </a:r>
            <a:r>
              <a:rPr lang="en-US" dirty="0" err="1"/>
              <a:t>Böhm</a:t>
            </a:r>
            <a:endParaRPr lang="en-US" dirty="0"/>
          </a:p>
          <a:p>
            <a:pPr lvl="1"/>
            <a:r>
              <a:rPr lang="en-US" dirty="0"/>
              <a:t>Continuing work on integrated data analysis pipelines</a:t>
            </a:r>
          </a:p>
          <a:p>
            <a:pPr lvl="1"/>
            <a:r>
              <a:rPr lang="en-US" dirty="0"/>
              <a:t>Research interests in the fields of database and ML systems</a:t>
            </a:r>
            <a:br>
              <a:rPr lang="en-US" dirty="0"/>
            </a:br>
            <a:r>
              <a:rPr lang="en-US" dirty="0"/>
              <a:t>(especially compiler &amp; runtime techniques, extensibility)</a:t>
            </a:r>
          </a:p>
          <a:p>
            <a:pPr lvl="1"/>
            <a:endParaRPr lang="en-US" dirty="0"/>
          </a:p>
          <a:p>
            <a:r>
              <a:rPr lang="en-US" dirty="0"/>
              <a:t>2021-2022: Postdoc at TU Graz &amp; Know-Center GmbH</a:t>
            </a:r>
            <a:r>
              <a:rPr lang="en-US" b="0" dirty="0"/>
              <a:t>, Austria</a:t>
            </a:r>
          </a:p>
          <a:p>
            <a:pPr lvl="1"/>
            <a:r>
              <a:rPr lang="en-US" b="0" dirty="0"/>
              <a:t>Data Management group headed by Prof. Matthias </a:t>
            </a:r>
            <a:r>
              <a:rPr lang="en-US" b="0" dirty="0" err="1"/>
              <a:t>Böhm</a:t>
            </a:r>
            <a:endParaRPr lang="en-US" b="0" dirty="0"/>
          </a:p>
          <a:p>
            <a:pPr lvl="1"/>
            <a:r>
              <a:rPr lang="en-US" b="0" dirty="0"/>
              <a:t>Started work on integrated data analysis pipelines</a:t>
            </a:r>
          </a:p>
          <a:p>
            <a:pPr lvl="1"/>
            <a:endParaRPr lang="en-US" b="0" dirty="0"/>
          </a:p>
          <a:p>
            <a:r>
              <a:rPr lang="en-US" dirty="0"/>
              <a:t>2015-2020: PhD student at TU Dresden</a:t>
            </a:r>
            <a:r>
              <a:rPr lang="en-US" b="0" dirty="0"/>
              <a:t>, Germany</a:t>
            </a:r>
          </a:p>
          <a:p>
            <a:pPr lvl="1"/>
            <a:r>
              <a:rPr lang="en-US" b="0" dirty="0"/>
              <a:t>Dresden Database Research Group headed by Prof. Wolfgang Lehner</a:t>
            </a:r>
          </a:p>
          <a:p>
            <a:pPr lvl="1"/>
            <a:r>
              <a:rPr lang="en-US" b="0" dirty="0"/>
              <a:t>PhD thesis on making complex analytical database queries more efficient</a:t>
            </a:r>
            <a:br>
              <a:rPr lang="en-US" b="0" dirty="0"/>
            </a:br>
            <a:r>
              <a:rPr lang="en-US" b="0" dirty="0"/>
              <a:t>through lightweight compression of intermediate results</a:t>
            </a:r>
          </a:p>
          <a:p>
            <a:pPr lvl="1"/>
            <a:endParaRPr lang="en-US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B7FE8-9266-C1BD-E54B-E497E08090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13E05345-D4CB-7ED3-55E1-A9431FDF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7105" y="1334482"/>
            <a:ext cx="1405662" cy="48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7B3F1-7E2E-3E7E-5E25-22565282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4608739"/>
            <a:ext cx="1403309" cy="40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21212-CFA6-2944-751C-72B1D8D49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3195647"/>
            <a:ext cx="1185772" cy="59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703BD-4433-1C6A-C0A7-73BAF48DA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3"/>
          <a:stretch/>
        </p:blipFill>
        <p:spPr>
          <a:xfrm>
            <a:off x="8497790" y="3794850"/>
            <a:ext cx="1046259" cy="447495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D3F68B0B-4B8B-26F1-9FC8-B5E555AD89CD}"/>
              </a:ext>
            </a:extLst>
          </p:cNvPr>
          <p:cNvGrpSpPr/>
          <p:nvPr/>
        </p:nvGrpSpPr>
        <p:grpSpPr>
          <a:xfrm>
            <a:off x="8457105" y="1826842"/>
            <a:ext cx="1613479" cy="406703"/>
            <a:chOff x="9433249" y="6055568"/>
            <a:chExt cx="2258008" cy="569167"/>
          </a:xfrm>
        </p:grpSpPr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C83ECF9F-E8DD-EB20-3835-B74B9A656CDA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C11AE20-A9C5-4910-5C08-ABC33DDD3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pic>
        <p:nvPicPr>
          <p:cNvPr id="11" name="Grafik 7">
            <a:extLst>
              <a:ext uri="{FF2B5EF4-FFF2-40B4-BE49-F238E27FC236}">
                <a16:creationId xmlns:a16="http://schemas.microsoft.com/office/drawing/2014/main" id="{53C09C88-479A-537E-EDF0-5B062132CC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3346753"/>
            <a:ext cx="1256564" cy="2906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9C23C0-406A-BFAE-BEB8-5EEC5EAF5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7105" y="5105643"/>
            <a:ext cx="1283064" cy="4459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5300F803-CC9B-37C6-7E3C-56CABE411BD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1429840"/>
            <a:ext cx="1256564" cy="2906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264E56-A502-F659-3262-ACA79AB01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508" y="4567000"/>
            <a:ext cx="490180" cy="4901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56AF04-E4F5-3F05-512D-AA73E4C1B56D}"/>
              </a:ext>
            </a:extLst>
          </p:cNvPr>
          <p:cNvSpPr txBox="1"/>
          <p:nvPr/>
        </p:nvSpPr>
        <p:spPr>
          <a:xfrm>
            <a:off x="10801688" y="4562837"/>
            <a:ext cx="107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MorphStore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&amp; TVL</a:t>
            </a:r>
          </a:p>
        </p:txBody>
      </p:sp>
    </p:spTree>
    <p:extLst>
      <p:ext uri="{BB962C8B-B14F-4D97-AF65-F5344CB8AC3E}">
        <p14:creationId xmlns:p14="http://schemas.microsoft.com/office/powerpoint/2010/main" val="1087530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of Project Topics (Proposals)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A11819-9AD7-B931-343F-953AD0BE9592}"/>
              </a:ext>
            </a:extLst>
          </p:cNvPr>
          <p:cNvSpPr txBox="1"/>
          <p:nvPr/>
        </p:nvSpPr>
        <p:spPr>
          <a:xfrm>
            <a:off x="555867" y="3545963"/>
            <a:ext cx="835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See list at 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  <a:hlinkClick r:id="rId2"/>
              </a:rPr>
              <a:t>https://pdamme.github.io/teaching/2024-25_winter/lde/ProjectTopics.pdf</a:t>
            </a:r>
            <a:endParaRPr lang="de-DE" sz="1800" b="1" kern="150" dirty="0">
              <a:effectLst/>
              <a:latin typeface="OpenSymbol"/>
              <a:ea typeface="OpenSymbol"/>
              <a:cs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752549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B2D834-40BE-E6D2-C800-48AA28C5B6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and DAPHNE</a:t>
            </a:r>
          </a:p>
          <a:p>
            <a:r>
              <a:rPr lang="en-US" dirty="0">
                <a:solidFill>
                  <a:srgbClr val="7889FB"/>
                </a:solidFill>
              </a:rPr>
              <a:t>List of Project Topics (Proposals)</a:t>
            </a:r>
          </a:p>
          <a:p>
            <a:pPr lvl="1"/>
            <a:endParaRPr lang="en-US" dirty="0"/>
          </a:p>
          <a:p>
            <a:r>
              <a:rPr lang="en-US" dirty="0"/>
              <a:t>Remaining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Reminder: Seminar Introductory Lecture Recommended for the Project</a:t>
            </a:r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Experiments, Reproducibility, and Giving Presentations</a:t>
            </a:r>
            <a:r>
              <a:rPr lang="en-US" dirty="0"/>
              <a:t> [Oct 28, 14:00]</a:t>
            </a:r>
          </a:p>
          <a:p>
            <a:pPr lvl="1"/>
            <a:endParaRPr lang="en-US" dirty="0"/>
          </a:p>
          <a:p>
            <a:r>
              <a:rPr lang="en-US" dirty="0"/>
              <a:t>See you during the </a:t>
            </a:r>
            <a:r>
              <a:rPr lang="en-US" dirty="0">
                <a:solidFill>
                  <a:srgbClr val="7889FB"/>
                </a:solidFill>
              </a:rPr>
              <a:t>office hours </a:t>
            </a:r>
            <a:r>
              <a:rPr lang="en-US" dirty="0"/>
              <a:t>and </a:t>
            </a:r>
            <a:r>
              <a:rPr lang="en-US" dirty="0">
                <a:solidFill>
                  <a:schemeClr val="accent1"/>
                </a:solidFill>
              </a:rPr>
              <a:t>intermediate presentations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AA094-F60A-8F73-8927-8026FB766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b="1" dirty="0">
                <a:solidFill>
                  <a:schemeClr val="tx1"/>
                </a:solidFill>
              </a:rPr>
              <a:t>Q&amp;A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75698-2495-C1A9-94F6-CCAD60A2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3633"/>
            <a:ext cx="8311908" cy="717437"/>
          </a:xfrm>
        </p:spPr>
        <p:txBody>
          <a:bodyPr/>
          <a:lstStyle/>
          <a:p>
            <a:r>
              <a:rPr lang="en-US" dirty="0"/>
              <a:t>FG Big Data Engineering (DAMS Lab) – Teaching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B0A86-E8EA-5DD9-327B-EBDCC4EE2CBA}"/>
              </a:ext>
            </a:extLst>
          </p:cNvPr>
          <p:cNvCxnSpPr/>
          <p:nvPr/>
        </p:nvCxnSpPr>
        <p:spPr>
          <a:xfrm>
            <a:off x="1184863" y="3474839"/>
            <a:ext cx="46358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0E5A86-972A-1C2F-0734-5221F5C29DC4}"/>
              </a:ext>
            </a:extLst>
          </p:cNvPr>
          <p:cNvSpPr/>
          <p:nvPr/>
        </p:nvSpPr>
        <p:spPr>
          <a:xfrm>
            <a:off x="3331379" y="4584935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Management / Databases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48E01-2FA7-01D8-2C1E-4EC096258C0B}"/>
              </a:ext>
            </a:extLst>
          </p:cNvPr>
          <p:cNvSpPr/>
          <p:nvPr/>
        </p:nvSpPr>
        <p:spPr>
          <a:xfrm>
            <a:off x="1184863" y="1432934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Database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(ADBS,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E7C-17BF-B449-94C2-9C8CB80D9423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D68E6-056D-C7AD-7CC4-50489BBBF816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9C2D3-9A9A-72EE-E962-4C147F49C66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H="1" flipV="1">
            <a:off x="4401367" y="3940308"/>
            <a:ext cx="3270" cy="6446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0D2C9-478A-8263-CBE7-40EBF9A54C4F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477895" y="2384799"/>
            <a:ext cx="1073258" cy="266560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7EB5E-8209-3277-AC13-407739D458B3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2258121" y="2363872"/>
            <a:ext cx="1073258" cy="26865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8232F-3F7D-1D21-A54A-DA267C2E853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92703" y="2363437"/>
            <a:ext cx="435406" cy="11114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98754-1E77-3FA7-88E5-31C8A476068D}"/>
              </a:ext>
            </a:extLst>
          </p:cNvPr>
          <p:cNvCxnSpPr>
            <a:stCxn id="8" idx="3"/>
          </p:cNvCxnSpPr>
          <p:nvPr/>
        </p:nvCxnSpPr>
        <p:spPr>
          <a:xfrm flipV="1">
            <a:off x="5474625" y="2363872"/>
            <a:ext cx="539899" cy="11109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A42C7-B2FA-2F06-C1B4-F6BAAAE8A10D}"/>
              </a:ext>
            </a:extLst>
          </p:cNvPr>
          <p:cNvSpPr txBox="1"/>
          <p:nvPr/>
        </p:nvSpPr>
        <p:spPr>
          <a:xfrm>
            <a:off x="1190363" y="3009370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9DCD8-01E6-CE8B-908A-D342BB519B12}"/>
              </a:ext>
            </a:extLst>
          </p:cNvPr>
          <p:cNvSpPr txBox="1"/>
          <p:nvPr/>
        </p:nvSpPr>
        <p:spPr>
          <a:xfrm>
            <a:off x="1196849" y="3618972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7B685-3C5C-2455-9E97-7584B9EE7679}"/>
              </a:ext>
            </a:extLst>
          </p:cNvPr>
          <p:cNvSpPr txBox="1"/>
          <p:nvPr/>
        </p:nvSpPr>
        <p:spPr>
          <a:xfrm>
            <a:off x="5732420" y="4701668"/>
            <a:ext cx="281946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from user/application perspective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64E5-EA77-85F4-300D-8D7A59F85759}"/>
              </a:ext>
            </a:extLst>
          </p:cNvPr>
          <p:cNvSpPr txBox="1"/>
          <p:nvPr/>
        </p:nvSpPr>
        <p:spPr>
          <a:xfrm>
            <a:off x="6281089" y="3156218"/>
            <a:ext cx="21806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24C0-2632-4463-CB54-40472A439DA9}"/>
              </a:ext>
            </a:extLst>
          </p:cNvPr>
          <p:cNvSpPr txBox="1"/>
          <p:nvPr/>
        </p:nvSpPr>
        <p:spPr>
          <a:xfrm>
            <a:off x="7775665" y="1420971"/>
            <a:ext cx="218068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system internals,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lifecycle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prog. project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7FC3C-95E0-7192-034D-E7FC83FD2F72}"/>
              </a:ext>
            </a:extLst>
          </p:cNvPr>
          <p:cNvSpPr txBox="1"/>
          <p:nvPr/>
        </p:nvSpPr>
        <p:spPr>
          <a:xfrm>
            <a:off x="3473107" y="1423608"/>
            <a:ext cx="149407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system internals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project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F370A-4EF5-C360-B3CA-2885E1346531}"/>
              </a:ext>
            </a:extLst>
          </p:cNvPr>
          <p:cNvSpPr/>
          <p:nvPr/>
        </p:nvSpPr>
        <p:spPr>
          <a:xfrm>
            <a:off x="633901" y="4034896"/>
            <a:ext cx="1901337" cy="635843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 to Scientific Methods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FDA48-69D6-443F-36A9-BC99D3750BB8}"/>
              </a:ext>
            </a:extLst>
          </p:cNvPr>
          <p:cNvSpPr/>
          <p:nvPr/>
        </p:nvSpPr>
        <p:spPr>
          <a:xfrm>
            <a:off x="8728697" y="300365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SE/PR Large-scale Data Engineering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(LDE,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1582B-EBD5-B91C-8B7F-B04C5D22C144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6F7F6-73E4-E398-FCE4-04EB0DF3A291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0FD4D-C6A8-7E38-E6ED-810D1A9F3214}"/>
              </a:ext>
            </a:extLst>
          </p:cNvPr>
          <p:cNvSpPr/>
          <p:nvPr/>
        </p:nvSpPr>
        <p:spPr>
          <a:xfrm>
            <a:off x="8725704" y="4584935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PP Prog.-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Practicals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(PPDS,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4776F-E31F-AF0B-3404-B2FFF42F79E8}"/>
              </a:ext>
            </a:extLst>
          </p:cNvPr>
          <p:cNvSpPr/>
          <p:nvPr/>
        </p:nvSpPr>
        <p:spPr>
          <a:xfrm>
            <a:off x="9466558" y="2333368"/>
            <a:ext cx="2146516" cy="63584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 Joint ML and DM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(MLDM,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785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8A6E45-D999-63D3-F74E-49ACF2CD3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and DAPHNE</a:t>
            </a:r>
          </a:p>
          <a:p>
            <a:r>
              <a:rPr lang="en-US" dirty="0">
                <a:solidFill>
                  <a:srgbClr val="7889FB"/>
                </a:solidFill>
              </a:rPr>
              <a:t>List of Project Topics (Proposals)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97D75-6CDC-E39C-A77C-C127721DF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4475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9999838" cy="717437"/>
          </a:xfrm>
        </p:spPr>
        <p:txBody>
          <a:bodyPr/>
          <a:lstStyle/>
          <a:p>
            <a:r>
              <a:rPr lang="en-US" dirty="0"/>
              <a:t>Course Organization, Outline, and Deliverables</a:t>
            </a:r>
          </a:p>
        </p:txBody>
      </p:sp>
    </p:spTree>
    <p:extLst>
      <p:ext uri="{BB962C8B-B14F-4D97-AF65-F5344CB8AC3E}">
        <p14:creationId xmlns:p14="http://schemas.microsoft.com/office/powerpoint/2010/main" val="394654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884487D0-18F9-C993-13A1-66A3BD8C1459}"/>
              </a:ext>
            </a:extLst>
          </p:cNvPr>
          <p:cNvSpPr/>
          <p:nvPr/>
        </p:nvSpPr>
        <p:spPr>
          <a:xfrm>
            <a:off x="1776000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Seminar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Reading &amp; writing scientific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Summary paper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Lecturer &amp; seminar mentor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42B46A1-0626-2083-E1E7-1F5E35B0F976}"/>
              </a:ext>
            </a:extLst>
          </p:cNvPr>
          <p:cNvSpPr/>
          <p:nvPr/>
        </p:nvSpPr>
        <p:spPr>
          <a:xfrm>
            <a:off x="6167566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Project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Building &amp; evaluating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Prototype design/</a:t>
            </a:r>
            <a:r>
              <a:rPr lang="en-US" dirty="0" err="1">
                <a:solidFill>
                  <a:srgbClr val="7889FB"/>
                </a:solidFill>
              </a:rPr>
              <a:t>impl</a:t>
            </a:r>
            <a:r>
              <a:rPr lang="en-US" dirty="0">
                <a:solidFill>
                  <a:srgbClr val="7889FB"/>
                </a:solidFill>
              </a:rPr>
              <a:t>/tests/doc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Project mentors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6A97-9525-B5F2-E8CA-38BC3397C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Large-scale Data Engineering: Module 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44FE24-D646-D8F2-7FF6-8EA99FA70C92}"/>
              </a:ext>
            </a:extLst>
          </p:cNvPr>
          <p:cNvSpPr/>
          <p:nvPr/>
        </p:nvSpPr>
        <p:spPr>
          <a:xfrm>
            <a:off x="1776000" y="1215272"/>
            <a:ext cx="864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#41086: LDE Seminar + Project (12 ECTS)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F2C60-59C7-4787-5D1F-D14970DB4345}"/>
              </a:ext>
            </a:extLst>
          </p:cNvPr>
          <p:cNvSpPr/>
          <p:nvPr/>
        </p:nvSpPr>
        <p:spPr>
          <a:xfrm>
            <a:off x="1776000" y="1676562"/>
            <a:ext cx="21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#41095: Seminar LDE (3)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E4DFB1-31DA-ABF3-6DCE-ECFF9BBB21E2}"/>
              </a:ext>
            </a:extLst>
          </p:cNvPr>
          <p:cNvSpPr/>
          <p:nvPr/>
        </p:nvSpPr>
        <p:spPr>
          <a:xfrm>
            <a:off x="4095252" y="1676562"/>
            <a:ext cx="632074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#41183: Project LDE (9 ECTS)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FAC91E-10D8-DBB8-6979-0896B88FB8B7}"/>
              </a:ext>
            </a:extLst>
          </p:cNvPr>
          <p:cNvSpPr txBox="1"/>
          <p:nvPr/>
        </p:nvSpPr>
        <p:spPr>
          <a:xfrm>
            <a:off x="10416000" y="122599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12 students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0B86BF-1817-2B18-1836-ED7BAE8DB329}"/>
              </a:ext>
            </a:extLst>
          </p:cNvPr>
          <p:cNvSpPr txBox="1"/>
          <p:nvPr/>
        </p:nvSpPr>
        <p:spPr>
          <a:xfrm>
            <a:off x="10416001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7 students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A375BC-E548-4D30-CEF5-703CC59B0279}"/>
              </a:ext>
            </a:extLst>
          </p:cNvPr>
          <p:cNvSpPr txBox="1"/>
          <p:nvPr/>
        </p:nvSpPr>
        <p:spPr>
          <a:xfrm>
            <a:off x="596700" y="168728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7889FB"/>
                </a:solidFill>
              </a:rPr>
              <a:t>13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46687C-E476-55BE-6EF0-261ED3AE9C94}"/>
              </a:ext>
            </a:extLst>
          </p:cNvPr>
          <p:cNvSpPr txBox="1"/>
          <p:nvPr/>
        </p:nvSpPr>
        <p:spPr>
          <a:xfrm>
            <a:off x="5229162" y="876718"/>
            <a:ext cx="1733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</a:rPr>
              <a:t>20+5 seats in total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46461B-CEAA-9953-1908-0B48CBD86E68}"/>
              </a:ext>
            </a:extLst>
          </p:cNvPr>
          <p:cNvSpPr txBox="1"/>
          <p:nvPr/>
        </p:nvSpPr>
        <p:spPr>
          <a:xfrm>
            <a:off x="1776000" y="5202013"/>
            <a:ext cx="862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</a:rPr>
              <a:t>In the context of systems for data engineering, data management, machine learning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40D1E"/>
                </a:solidFill>
              </a:rPr>
              <a:t>In combination: Ideal preparation for a bachelor/master thesis with our group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519B9C5-FD13-7745-40A9-8FFD42AB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73" y="4170269"/>
            <a:ext cx="517385" cy="719164"/>
          </a:xfrm>
          <a:prstGeom prst="rect">
            <a:avLst/>
          </a:prstGeom>
          <a:effectLst/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D1B7751-238F-E7D8-5FC2-846CDE35E957}"/>
              </a:ext>
            </a:extLst>
          </p:cNvPr>
          <p:cNvSpPr txBox="1"/>
          <p:nvPr/>
        </p:nvSpPr>
        <p:spPr>
          <a:xfrm>
            <a:off x="8698862" y="888324"/>
            <a:ext cx="1717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 + master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A95EAE-6C52-77B3-4DCD-B584311C2FF5}"/>
              </a:ext>
            </a:extLst>
          </p:cNvPr>
          <p:cNvSpPr txBox="1"/>
          <p:nvPr/>
        </p:nvSpPr>
        <p:spPr>
          <a:xfrm>
            <a:off x="9083584" y="201511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60E6F-D0A6-AD23-555D-B576AD0249B4}"/>
              </a:ext>
            </a:extLst>
          </p:cNvPr>
          <p:cNvSpPr txBox="1"/>
          <p:nvPr/>
        </p:nvSpPr>
        <p:spPr>
          <a:xfrm>
            <a:off x="1776000" y="206385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74A9F9-2562-C63E-DFC8-799CD1249416}"/>
              </a:ext>
            </a:extLst>
          </p:cNvPr>
          <p:cNvSpPr txBox="1"/>
          <p:nvPr/>
        </p:nvSpPr>
        <p:spPr>
          <a:xfrm>
            <a:off x="156518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Mon, 14:00-16:00</a:t>
            </a:r>
          </a:p>
          <a:p>
            <a:pPr algn="r"/>
            <a:r>
              <a:rPr lang="en-US" sz="1400" b="1" dirty="0">
                <a:solidFill>
                  <a:srgbClr val="000000"/>
                </a:solidFill>
              </a:rPr>
              <a:t>MAR 0.015 &amp; zoom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1C755EB-86C5-9665-09DA-0EE436B2255F}"/>
              </a:ext>
            </a:extLst>
          </p:cNvPr>
          <p:cNvSpPr txBox="1"/>
          <p:nvPr/>
        </p:nvSpPr>
        <p:spPr>
          <a:xfrm>
            <a:off x="10396625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Mon, 16:00-18:00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MAR 0.015 &amp; zoom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2C0C484-4F73-11F7-59DE-3BF394EDFF03}"/>
              </a:ext>
            </a:extLst>
          </p:cNvPr>
          <p:cNvGrpSpPr/>
          <p:nvPr/>
        </p:nvGrpSpPr>
        <p:grpSpPr>
          <a:xfrm>
            <a:off x="6576116" y="4170214"/>
            <a:ext cx="3336929" cy="720055"/>
            <a:chOff x="6576116" y="4170214"/>
            <a:chExt cx="3336929" cy="720055"/>
          </a:xfrm>
        </p:grpSpPr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A7CF0092-E7E1-29E5-B38C-DD763565B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631" y="4170214"/>
              <a:ext cx="719164" cy="719164"/>
            </a:xfrm>
            <a:prstGeom prst="rect">
              <a:avLst/>
            </a:prstGeom>
            <a:effectLst/>
          </p:spPr>
        </p:pic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8003B4C4-BF54-F93D-B664-CE8F272C9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757"/>
            <a:stretch/>
          </p:blipFill>
          <p:spPr>
            <a:xfrm>
              <a:off x="8629278" y="4170214"/>
              <a:ext cx="531284" cy="719164"/>
            </a:xfrm>
            <a:prstGeom prst="rect">
              <a:avLst/>
            </a:prstGeom>
          </p:spPr>
        </p:pic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5BA1F0DC-7E10-6EE1-5F48-E96C1854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116" y="4170214"/>
              <a:ext cx="517385" cy="719164"/>
            </a:xfrm>
            <a:prstGeom prst="rect">
              <a:avLst/>
            </a:prstGeom>
            <a:effectLst/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8871BA8E-010C-0849-A6E3-7792A276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984" y="4170214"/>
              <a:ext cx="719164" cy="719164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5785681-155A-F260-3D4F-75BB25418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3045" y="4170269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8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6" grpId="0"/>
      <p:bldP spid="23" grpId="0"/>
      <p:bldP spid="24" grpId="0"/>
      <p:bldP spid="25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F38BE4-70BC-2B3B-A4A7-116264DE5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General Contact Person</a:t>
            </a:r>
          </a:p>
          <a:p>
            <a:pPr lvl="1"/>
            <a:r>
              <a:rPr lang="en-US" dirty="0"/>
              <a:t>Dr.-Ing. Patrick Damme (</a:t>
            </a:r>
            <a:r>
              <a:rPr lang="en-US" dirty="0">
                <a:hlinkClick r:id="rId2"/>
              </a:rPr>
              <a:t>patrick.damme@tu-berlin.de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Course Website</a:t>
            </a:r>
          </a:p>
          <a:p>
            <a:pPr lvl="1"/>
            <a:r>
              <a:rPr lang="en-US" dirty="0">
                <a:hlinkClick r:id="rId3"/>
              </a:rPr>
              <a:t>https://pdamme.github.io/teaching/2024-25_winter/lde/lde_winter2024-25.html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One site for semina</a:t>
            </a:r>
            <a:r>
              <a:rPr lang="en-US" dirty="0"/>
              <a:t>r and project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material</a:t>
            </a:r>
            <a:r>
              <a:rPr lang="en-US" dirty="0"/>
              <a:t>, schedule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C40D1E"/>
                </a:solidFill>
              </a:rPr>
              <a:t>deadlines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ISIS course</a:t>
            </a:r>
          </a:p>
          <a:p>
            <a:pPr lvl="1"/>
            <a:r>
              <a:rPr lang="en-US" dirty="0">
                <a:hlinkClick r:id="rId4"/>
              </a:rPr>
              <a:t>https://isis.tu-berlin.de/course/view.php?id=</a:t>
            </a:r>
            <a:r>
              <a:rPr lang="de-DE" dirty="0">
                <a:hlinkClick r:id="rId4"/>
              </a:rPr>
              <a:t>39897</a:t>
            </a:r>
            <a:endParaRPr lang="en-US" dirty="0"/>
          </a:p>
          <a:p>
            <a:pPr lvl="1"/>
            <a:r>
              <a:rPr lang="en-US" dirty="0"/>
              <a:t>Announcements, discussion forum, polls for topic selection</a:t>
            </a:r>
            <a:endParaRPr lang="de-DE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</a:rPr>
              <a:t>German</a:t>
            </a:r>
          </a:p>
          <a:p>
            <a:pPr lvl="1"/>
            <a:r>
              <a:rPr lang="en-US" dirty="0"/>
              <a:t>Submitted paper and presentation: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fine), immediate feedback is welcome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789CB-61CB-C1D4-6D44-C317D7859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</p:spTree>
    <p:extLst>
      <p:ext uri="{BB962C8B-B14F-4D97-AF65-F5344CB8AC3E}">
        <p14:creationId xmlns:p14="http://schemas.microsoft.com/office/powerpoint/2010/main" val="361698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54A4F3-DEC7-87E2-C4F1-D9899454FED7}"/>
              </a:ext>
            </a:extLst>
          </p:cNvPr>
          <p:cNvSpPr/>
          <p:nvPr/>
        </p:nvSpPr>
        <p:spPr>
          <a:xfrm>
            <a:off x="5923722" y="5665304"/>
            <a:ext cx="6268278" cy="11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46AB3-8848-AF7A-196A-3851F0AC1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Kick-off Meeting Oct 14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  <a:endParaRPr lang="en-US" dirty="0"/>
          </a:p>
          <a:p>
            <a:r>
              <a:rPr lang="en-US" dirty="0"/>
              <a:t>Recommended Introductory Lecture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Oct 28, </a:t>
            </a:r>
            <a:r>
              <a:rPr lang="en-US" dirty="0">
                <a:solidFill>
                  <a:srgbClr val="7889FB"/>
                </a:solidFill>
              </a:rPr>
              <a:t>14:00</a:t>
            </a:r>
            <a:r>
              <a:rPr lang="en-US" dirty="0">
                <a:solidFill>
                  <a:srgbClr val="000000"/>
                </a:solidFill>
              </a:rPr>
              <a:t>: Experiments, Reproducibility,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                    and Giving Presentations</a:t>
            </a:r>
          </a:p>
          <a:p>
            <a:r>
              <a:rPr lang="en-US" dirty="0"/>
              <a:t>Self-organized Project Work</a:t>
            </a:r>
          </a:p>
          <a:p>
            <a:pPr lvl="1"/>
            <a:r>
              <a:rPr lang="en-US" dirty="0"/>
              <a:t>Office hours for any questions</a:t>
            </a:r>
            <a:r>
              <a:rPr lang="en-US" dirty="0">
                <a:solidFill>
                  <a:srgbClr val="7889FB"/>
                </a:solidFill>
              </a:rPr>
              <a:t> (optional)</a:t>
            </a:r>
          </a:p>
          <a:p>
            <a:r>
              <a:rPr lang="en-US" dirty="0"/>
              <a:t>Intermediate Presentations</a:t>
            </a:r>
            <a:r>
              <a:rPr lang="en-US" b="0" dirty="0">
                <a:solidFill>
                  <a:schemeClr val="accent1"/>
                </a:solidFill>
              </a:rPr>
              <a:t> (prerequisite)</a:t>
            </a:r>
          </a:p>
          <a:p>
            <a:pPr lvl="1"/>
            <a:r>
              <a:rPr lang="en-US" dirty="0"/>
              <a:t>Dec 16, 16:00-18:00: All teams and individuals</a:t>
            </a:r>
          </a:p>
          <a:p>
            <a:r>
              <a:rPr lang="en-US" dirty="0"/>
              <a:t>Final Presentations</a:t>
            </a:r>
            <a:r>
              <a:rPr lang="en-US" b="0" dirty="0">
                <a:solidFill>
                  <a:srgbClr val="C00000"/>
                </a:solidFill>
              </a:rPr>
              <a:t> (mandatory)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Feb 24,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>
                <a:solidFill>
                  <a:srgbClr val="000000"/>
                </a:solidFill>
              </a:rPr>
              <a:t>: All teams and individuals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EFEA-164C-9773-7B3A-25BDD464D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Semester Schedule &amp; Deadlines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063D2F-D652-A482-0EF8-CB21206DCC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List of Project Topics</a:t>
            </a:r>
          </a:p>
          <a:p>
            <a:pPr lvl="1"/>
            <a:r>
              <a:rPr lang="en-US" dirty="0"/>
              <a:t>Presented today, take your time to select afterwards</a:t>
            </a:r>
          </a:p>
          <a:p>
            <a:r>
              <a:rPr lang="en-US" dirty="0"/>
              <a:t>Topic Selection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Oct 31, 23:59 CET</a:t>
            </a:r>
            <a:r>
              <a:rPr lang="en-US" dirty="0">
                <a:solidFill>
                  <a:srgbClr val="000000"/>
                </a:solidFill>
              </a:rPr>
              <a:t> (in 2½ weeks)</a:t>
            </a:r>
          </a:p>
          <a:p>
            <a:pPr lvl="1"/>
            <a:r>
              <a:rPr lang="en-US" dirty="0"/>
              <a:t>Ranked list of </a:t>
            </a:r>
            <a:r>
              <a:rPr lang="en-US" b="1" dirty="0"/>
              <a:t>5 topics</a:t>
            </a:r>
            <a:r>
              <a:rPr lang="en-US" dirty="0"/>
              <a:t> via poll on the ISIS course,</a:t>
            </a:r>
            <a:br>
              <a:rPr lang="en-US" dirty="0"/>
            </a:br>
            <a:r>
              <a:rPr lang="en-US" dirty="0"/>
              <a:t>plus preferences on individual/team work,</a:t>
            </a:r>
            <a:br>
              <a:rPr lang="en-US" dirty="0"/>
            </a:br>
            <a:r>
              <a:rPr lang="en-US" dirty="0"/>
              <a:t>plus optionally concrete team members</a:t>
            </a:r>
          </a:p>
          <a:p>
            <a:pPr lvl="1"/>
            <a:r>
              <a:rPr lang="en-US" dirty="0"/>
              <a:t>Global topic assignment based on preferences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Notification of assigned topics: Nov 7</a:t>
            </a:r>
            <a:r>
              <a:rPr lang="en-US" dirty="0">
                <a:solidFill>
                  <a:schemeClr val="tx1"/>
                </a:solidFill>
              </a:rPr>
              <a:t> (in 3½ weeks)</a:t>
            </a:r>
            <a:endParaRPr lang="en-US" dirty="0"/>
          </a:p>
          <a:p>
            <a:r>
              <a:rPr lang="en-US" dirty="0"/>
              <a:t>Submission of </a:t>
            </a:r>
            <a:r>
              <a:rPr lang="en-US" dirty="0" err="1"/>
              <a:t>Impl</a:t>
            </a:r>
            <a:r>
              <a:rPr lang="en-US" dirty="0"/>
              <a:t>/Tests/Doc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Feb 17, 23:59 CET</a:t>
            </a:r>
            <a:r>
              <a:rPr lang="en-US" dirty="0">
                <a:solidFill>
                  <a:srgbClr val="000000"/>
                </a:solidFill>
              </a:rPr>
              <a:t> (in 18 weeks)</a:t>
            </a:r>
          </a:p>
          <a:p>
            <a:pPr lvl="1"/>
            <a:r>
              <a:rPr lang="en-US" dirty="0"/>
              <a:t>As a pull request on GitHub (exceptionally by email)</a:t>
            </a:r>
          </a:p>
          <a:p>
            <a:r>
              <a:rPr lang="en-US" dirty="0"/>
              <a:t>Submission of Presentation Slides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The day before you present, 23:59 CET</a:t>
            </a:r>
          </a:p>
          <a:p>
            <a:pPr lvl="1"/>
            <a:r>
              <a:rPr lang="en-US" dirty="0"/>
              <a:t>Presentation slides (PDF) to Patrick Damme</a:t>
            </a:r>
            <a:br>
              <a:rPr lang="en-US" dirty="0"/>
            </a:br>
            <a:r>
              <a:rPr lang="en-US" dirty="0"/>
              <a:t>and project mentor</a:t>
            </a:r>
          </a:p>
        </p:txBody>
      </p:sp>
    </p:spTree>
    <p:extLst>
      <p:ext uri="{BB962C8B-B14F-4D97-AF65-F5344CB8AC3E}">
        <p14:creationId xmlns:p14="http://schemas.microsoft.com/office/powerpoint/2010/main" val="31297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848A7489-E40A-E247-AA59-65F245259B10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7CAADE83-5F25-0A48-B83D-03A7471B880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TU-Berlin-Praesentation-Master-Verlauf-Orange-Rot</Template>
  <TotalTime>0</TotalTime>
  <Words>3404</Words>
  <Application>Microsoft Office PowerPoint</Application>
  <PresentationFormat>Breitbild</PresentationFormat>
  <Paragraphs>533</Paragraphs>
  <Slides>31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41" baseType="lpstr">
      <vt:lpstr>ＭＳ Ｐゴシック</vt:lpstr>
      <vt:lpstr>Arial</vt:lpstr>
      <vt:lpstr>Calibri</vt:lpstr>
      <vt:lpstr>Consolas</vt:lpstr>
      <vt:lpstr>Courier New</vt:lpstr>
      <vt:lpstr>Droid Sans</vt:lpstr>
      <vt:lpstr>OpenSymbol</vt:lpstr>
      <vt:lpstr>Wingdings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Large-scale Data Engineering: Kick-off Meeting</dc:title>
  <dc:creator>Patrick Damme</dc:creator>
  <cp:lastModifiedBy>TU-Pseudonym 3624437813768008</cp:lastModifiedBy>
  <cp:revision>675</cp:revision>
  <cp:lastPrinted>2021-03-24T16:10:50Z</cp:lastPrinted>
  <dcterms:created xsi:type="dcterms:W3CDTF">2023-02-25T13:39:16Z</dcterms:created>
  <dcterms:modified xsi:type="dcterms:W3CDTF">2024-10-14T06:29:10Z</dcterms:modified>
</cp:coreProperties>
</file>